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67275" cy="42794238"/>
  <p:notesSz cx="29819600" cy="42341800"/>
  <p:defaultTextStyle>
    <a:defPPr>
      <a:defRPr lang="en-US"/>
    </a:defPPr>
    <a:lvl1pPr marL="0" algn="l" defTabSz="3506907" rtl="0" eaLnBrk="1" latinLnBrk="0" hangingPunct="1">
      <a:defRPr sz="6903" kern="1200">
        <a:solidFill>
          <a:schemeClr val="tx1"/>
        </a:solidFill>
        <a:latin typeface="+mn-lt"/>
        <a:ea typeface="+mn-ea"/>
        <a:cs typeface="+mn-cs"/>
      </a:defRPr>
    </a:lvl1pPr>
    <a:lvl2pPr marL="1753453" algn="l" defTabSz="3506907" rtl="0" eaLnBrk="1" latinLnBrk="0" hangingPunct="1">
      <a:defRPr sz="6903" kern="1200">
        <a:solidFill>
          <a:schemeClr val="tx1"/>
        </a:solidFill>
        <a:latin typeface="+mn-lt"/>
        <a:ea typeface="+mn-ea"/>
        <a:cs typeface="+mn-cs"/>
      </a:defRPr>
    </a:lvl2pPr>
    <a:lvl3pPr marL="3506907" algn="l" defTabSz="3506907" rtl="0" eaLnBrk="1" latinLnBrk="0" hangingPunct="1">
      <a:defRPr sz="6903" kern="1200">
        <a:solidFill>
          <a:schemeClr val="tx1"/>
        </a:solidFill>
        <a:latin typeface="+mn-lt"/>
        <a:ea typeface="+mn-ea"/>
        <a:cs typeface="+mn-cs"/>
      </a:defRPr>
    </a:lvl3pPr>
    <a:lvl4pPr marL="5260360" algn="l" defTabSz="3506907" rtl="0" eaLnBrk="1" latinLnBrk="0" hangingPunct="1">
      <a:defRPr sz="6903" kern="1200">
        <a:solidFill>
          <a:schemeClr val="tx1"/>
        </a:solidFill>
        <a:latin typeface="+mn-lt"/>
        <a:ea typeface="+mn-ea"/>
        <a:cs typeface="+mn-cs"/>
      </a:defRPr>
    </a:lvl4pPr>
    <a:lvl5pPr marL="7013814" algn="l" defTabSz="3506907" rtl="0" eaLnBrk="1" latinLnBrk="0" hangingPunct="1">
      <a:defRPr sz="6903" kern="1200">
        <a:solidFill>
          <a:schemeClr val="tx1"/>
        </a:solidFill>
        <a:latin typeface="+mn-lt"/>
        <a:ea typeface="+mn-ea"/>
        <a:cs typeface="+mn-cs"/>
      </a:defRPr>
    </a:lvl5pPr>
    <a:lvl6pPr marL="8767267" algn="l" defTabSz="3506907" rtl="0" eaLnBrk="1" latinLnBrk="0" hangingPunct="1">
      <a:defRPr sz="6903" kern="1200">
        <a:solidFill>
          <a:schemeClr val="tx1"/>
        </a:solidFill>
        <a:latin typeface="+mn-lt"/>
        <a:ea typeface="+mn-ea"/>
        <a:cs typeface="+mn-cs"/>
      </a:defRPr>
    </a:lvl6pPr>
    <a:lvl7pPr marL="10520721" algn="l" defTabSz="3506907" rtl="0" eaLnBrk="1" latinLnBrk="0" hangingPunct="1">
      <a:defRPr sz="6903" kern="1200">
        <a:solidFill>
          <a:schemeClr val="tx1"/>
        </a:solidFill>
        <a:latin typeface="+mn-lt"/>
        <a:ea typeface="+mn-ea"/>
        <a:cs typeface="+mn-cs"/>
      </a:defRPr>
    </a:lvl7pPr>
    <a:lvl8pPr marL="12274174" algn="l" defTabSz="3506907" rtl="0" eaLnBrk="1" latinLnBrk="0" hangingPunct="1">
      <a:defRPr sz="6903" kern="1200">
        <a:solidFill>
          <a:schemeClr val="tx1"/>
        </a:solidFill>
        <a:latin typeface="+mn-lt"/>
        <a:ea typeface="+mn-ea"/>
        <a:cs typeface="+mn-cs"/>
      </a:defRPr>
    </a:lvl8pPr>
    <a:lvl9pPr marL="14027628" algn="l" defTabSz="3506907" rtl="0" eaLnBrk="1" latinLnBrk="0" hangingPunct="1">
      <a:defRPr sz="690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8" autoAdjust="0"/>
    <p:restoredTop sz="94660"/>
  </p:normalViewPr>
  <p:slideViewPr>
    <p:cSldViewPr snapToGrid="0">
      <p:cViewPr varScale="1">
        <p:scale>
          <a:sx n="13" d="100"/>
          <a:sy n="13" d="100"/>
        </p:scale>
        <p:origin x="415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F3ED4A-5D26-4004-976A-862F0FCC3E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30267274" cy="3254140"/>
          </a:xfrm>
          <a:prstGeom prst="rect">
            <a:avLst/>
          </a:prstGeom>
        </p:spPr>
      </p:pic>
    </p:spTree>
    <p:extLst>
      <p:ext uri="{BB962C8B-B14F-4D97-AF65-F5344CB8AC3E}">
        <p14:creationId xmlns:p14="http://schemas.microsoft.com/office/powerpoint/2010/main" val="5730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06693-E2E5-44AC-A2A5-88B8508BD343}"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173358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06693-E2E5-44AC-A2A5-88B8508BD343}"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193628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06693-E2E5-44AC-A2A5-88B8508BD343}"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336076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solidFill>
              </a:defRPr>
            </a:lvl1pPr>
            <a:lvl2pPr marL="1513378" indent="0">
              <a:buNone/>
              <a:defRPr sz="6620">
                <a:solidFill>
                  <a:schemeClr val="tx1">
                    <a:tint val="75000"/>
                  </a:schemeClr>
                </a:solidFill>
              </a:defRPr>
            </a:lvl2pPr>
            <a:lvl3pPr marL="3026755" indent="0">
              <a:buNone/>
              <a:defRPr sz="5958">
                <a:solidFill>
                  <a:schemeClr val="tx1">
                    <a:tint val="75000"/>
                  </a:schemeClr>
                </a:solidFill>
              </a:defRPr>
            </a:lvl3pPr>
            <a:lvl4pPr marL="4540133" indent="0">
              <a:buNone/>
              <a:defRPr sz="5296">
                <a:solidFill>
                  <a:schemeClr val="tx1">
                    <a:tint val="75000"/>
                  </a:schemeClr>
                </a:solidFill>
              </a:defRPr>
            </a:lvl4pPr>
            <a:lvl5pPr marL="6053511" indent="0">
              <a:buNone/>
              <a:defRPr sz="5296">
                <a:solidFill>
                  <a:schemeClr val="tx1">
                    <a:tint val="75000"/>
                  </a:schemeClr>
                </a:solidFill>
              </a:defRPr>
            </a:lvl5pPr>
            <a:lvl6pPr marL="7566889" indent="0">
              <a:buNone/>
              <a:defRPr sz="5296">
                <a:solidFill>
                  <a:schemeClr val="tx1">
                    <a:tint val="75000"/>
                  </a:schemeClr>
                </a:solidFill>
              </a:defRPr>
            </a:lvl6pPr>
            <a:lvl7pPr marL="9080266" indent="0">
              <a:buNone/>
              <a:defRPr sz="5296">
                <a:solidFill>
                  <a:schemeClr val="tx1">
                    <a:tint val="75000"/>
                  </a:schemeClr>
                </a:solidFill>
              </a:defRPr>
            </a:lvl7pPr>
            <a:lvl8pPr marL="10593644" indent="0">
              <a:buNone/>
              <a:defRPr sz="5296">
                <a:solidFill>
                  <a:schemeClr val="tx1">
                    <a:tint val="75000"/>
                  </a:schemeClr>
                </a:solidFill>
              </a:defRPr>
            </a:lvl8pPr>
            <a:lvl9pPr marL="12107022" indent="0">
              <a:buNone/>
              <a:defRPr sz="52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006693-E2E5-44AC-A2A5-88B8508BD343}"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227733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06693-E2E5-44AC-A2A5-88B8508BD343}"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136884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06693-E2E5-44AC-A2A5-88B8508BD343}"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236839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06693-E2E5-44AC-A2A5-88B8508BD343}"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247350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06693-E2E5-44AC-A2A5-88B8508BD343}"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67477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Edit Master text styles</a:t>
            </a:r>
          </a:p>
        </p:txBody>
      </p:sp>
      <p:sp>
        <p:nvSpPr>
          <p:cNvPr id="5" name="Date Placeholder 4"/>
          <p:cNvSpPr>
            <a:spLocks noGrp="1"/>
          </p:cNvSpPr>
          <p:nvPr>
            <p:ph type="dt" sz="half" idx="10"/>
          </p:nvPr>
        </p:nvSpPr>
        <p:spPr/>
        <p:txBody>
          <a:bodyPr/>
          <a:lstStyle/>
          <a:p>
            <a:fld id="{5C006693-E2E5-44AC-A2A5-88B8508BD343}"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10978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Edit Master text styles</a:t>
            </a:r>
          </a:p>
        </p:txBody>
      </p:sp>
      <p:sp>
        <p:nvSpPr>
          <p:cNvPr id="5" name="Date Placeholder 4"/>
          <p:cNvSpPr>
            <a:spLocks noGrp="1"/>
          </p:cNvSpPr>
          <p:nvPr>
            <p:ph type="dt" sz="half" idx="10"/>
          </p:nvPr>
        </p:nvSpPr>
        <p:spPr/>
        <p:txBody>
          <a:bodyPr/>
          <a:lstStyle/>
          <a:p>
            <a:fld id="{5C006693-E2E5-44AC-A2A5-88B8508BD343}"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ED94B-07DD-40F3-AF82-80413C695908}" type="slidenum">
              <a:rPr lang="en-US" smtClean="0"/>
              <a:t>‹#›</a:t>
            </a:fld>
            <a:endParaRPr lang="en-US"/>
          </a:p>
        </p:txBody>
      </p:sp>
    </p:spTree>
    <p:extLst>
      <p:ext uri="{BB962C8B-B14F-4D97-AF65-F5344CB8AC3E}">
        <p14:creationId xmlns:p14="http://schemas.microsoft.com/office/powerpoint/2010/main" val="108250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75000"/>
                  </a:schemeClr>
                </a:solidFill>
              </a:defRPr>
            </a:lvl1pPr>
          </a:lstStyle>
          <a:p>
            <a:fld id="{5C006693-E2E5-44AC-A2A5-88B8508BD343}" type="datetimeFigureOut">
              <a:rPr lang="en-US" smtClean="0"/>
              <a:t>2/11/2020</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75000"/>
                  </a:schemeClr>
                </a:solidFill>
              </a:defRPr>
            </a:lvl1pPr>
          </a:lstStyle>
          <a:p>
            <a:fld id="{7B8ED94B-07DD-40F3-AF82-80413C695908}" type="slidenum">
              <a:rPr lang="en-US" smtClean="0"/>
              <a:t>‹#›</a:t>
            </a:fld>
            <a:endParaRPr lang="en-US"/>
          </a:p>
        </p:txBody>
      </p:sp>
    </p:spTree>
    <p:extLst>
      <p:ext uri="{BB962C8B-B14F-4D97-AF65-F5344CB8AC3E}">
        <p14:creationId xmlns:p14="http://schemas.microsoft.com/office/powerpoint/2010/main" val="537741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91375" y="3917986"/>
            <a:ext cx="29713034" cy="2585323"/>
          </a:xfrm>
          <a:prstGeom prst="rect">
            <a:avLst/>
          </a:prstGeom>
          <a:noFill/>
        </p:spPr>
        <p:txBody>
          <a:bodyPr wrap="square" rtlCol="0">
            <a:spAutoFit/>
          </a:bodyPr>
          <a:lstStyle/>
          <a:p>
            <a:pPr algn="ctr"/>
            <a:r>
              <a:rPr lang="en-US" sz="5400" dirty="0">
                <a:solidFill>
                  <a:srgbClr val="C00000"/>
                </a:solidFill>
                <a:latin typeface="Copperplate Gothic Bold" panose="020E0705020206020404" pitchFamily="34" charset="0"/>
              </a:rPr>
              <a:t>Lightweight Unmanned Aerial Vehicle and Structure-from-Motion Photogrammetry for Generating Digital Surface Model for Open-pit Coal Mine Area and Its Accuracy Assessment</a:t>
            </a:r>
            <a:endParaRPr lang="vi-VN" sz="5400" dirty="0">
              <a:solidFill>
                <a:srgbClr val="C00000"/>
              </a:solidFill>
            </a:endParaRPr>
          </a:p>
        </p:txBody>
      </p:sp>
      <p:cxnSp>
        <p:nvCxnSpPr>
          <p:cNvPr id="37" name="Straight Connector 36"/>
          <p:cNvCxnSpPr/>
          <p:nvPr/>
        </p:nvCxnSpPr>
        <p:spPr>
          <a:xfrm>
            <a:off x="15230680" y="9144000"/>
            <a:ext cx="0" cy="2816352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379142" y="7106676"/>
            <a:ext cx="5891549" cy="769441"/>
          </a:xfrm>
          <a:prstGeom prst="rect">
            <a:avLst/>
          </a:prstGeom>
          <a:noFill/>
        </p:spPr>
        <p:txBody>
          <a:bodyPr wrap="none" rtlCol="0">
            <a:spAutoFit/>
          </a:bodyPr>
          <a:lstStyle/>
          <a:p>
            <a:pPr algn="ctr"/>
            <a:r>
              <a:rPr lang="en-US" sz="4400" b="1" dirty="0">
                <a:solidFill>
                  <a:srgbClr val="2B2EA6"/>
                </a:solidFill>
                <a:latin typeface="+mj-lt"/>
                <a:cs typeface="Arial" panose="020B0604020202020204" pitchFamily="34" charset="0"/>
              </a:rPr>
              <a:t>Xuan-Nam Bui, ………………</a:t>
            </a:r>
          </a:p>
        </p:txBody>
      </p:sp>
      <p:sp>
        <p:nvSpPr>
          <p:cNvPr id="41" name="TextBox 40"/>
          <p:cNvSpPr txBox="1"/>
          <p:nvPr/>
        </p:nvSpPr>
        <p:spPr>
          <a:xfrm>
            <a:off x="9250808" y="7874434"/>
            <a:ext cx="11974753" cy="707886"/>
          </a:xfrm>
          <a:prstGeom prst="rect">
            <a:avLst/>
          </a:prstGeom>
          <a:noFill/>
        </p:spPr>
        <p:txBody>
          <a:bodyPr wrap="none" rtlCol="0">
            <a:spAutoFit/>
          </a:bodyPr>
          <a:lstStyle/>
          <a:p>
            <a:pPr algn="ctr"/>
            <a:r>
              <a:rPr lang="en-US" sz="4000" i="1" dirty="0">
                <a:solidFill>
                  <a:srgbClr val="2B2EA6"/>
                </a:solidFill>
                <a:latin typeface="Arial" panose="020B0604020202020204" pitchFamily="34" charset="0"/>
                <a:cs typeface="Arial" panose="020B0604020202020204" pitchFamily="34" charset="0"/>
              </a:rPr>
              <a:t>Corresponding authors: buixuannam@humg.edu.vn</a:t>
            </a:r>
          </a:p>
        </p:txBody>
      </p:sp>
      <p:sp>
        <p:nvSpPr>
          <p:cNvPr id="42" name="Rectangle 41"/>
          <p:cNvSpPr/>
          <p:nvPr/>
        </p:nvSpPr>
        <p:spPr>
          <a:xfrm>
            <a:off x="586550" y="9144000"/>
            <a:ext cx="14196249" cy="7017306"/>
          </a:xfrm>
          <a:prstGeom prst="rect">
            <a:avLst/>
          </a:prstGeom>
        </p:spPr>
        <p:txBody>
          <a:bodyPr wrap="square">
            <a:spAutoFit/>
          </a:bodyPr>
          <a:lstStyle/>
          <a:p>
            <a:pPr indent="622300" algn="just"/>
            <a:r>
              <a:rPr lang="en-US" sz="3000" dirty="0">
                <a:latin typeface="Times New Roman" panose="02020603050405020304" pitchFamily="18" charset="0"/>
                <a:cs typeface="Times New Roman" panose="02020603050405020304" pitchFamily="18" charset="0"/>
              </a:rPr>
              <a:t>Recent technological innovations have led to the available of lightweight Unmanned Aerial Vehicle (UAV) and Structure-from-Motion (</a:t>
            </a:r>
            <a:r>
              <a:rPr lang="en-US" sz="3000" dirty="0" err="1">
                <a:latin typeface="Times New Roman" panose="02020603050405020304" pitchFamily="18" charset="0"/>
                <a:cs typeface="Times New Roman" panose="02020603050405020304" pitchFamily="18" charset="0"/>
              </a:rPr>
              <a:t>SfM</a:t>
            </a:r>
            <a:r>
              <a:rPr lang="en-US" sz="3000" dirty="0">
                <a:latin typeface="Times New Roman" panose="02020603050405020304" pitchFamily="18" charset="0"/>
                <a:cs typeface="Times New Roman" panose="02020603050405020304" pitchFamily="18" charset="0"/>
              </a:rPr>
              <a:t>) photogrammetry that are successfully applied for 3D topographic surveys. However, application of UAV and </a:t>
            </a:r>
            <a:r>
              <a:rPr lang="en-US" sz="3000" dirty="0" err="1">
                <a:latin typeface="Times New Roman" panose="02020603050405020304" pitchFamily="18" charset="0"/>
                <a:cs typeface="Times New Roman" panose="02020603050405020304" pitchFamily="18" charset="0"/>
              </a:rPr>
              <a:t>SfM</a:t>
            </a:r>
            <a:r>
              <a:rPr lang="en-US" sz="3000" dirty="0">
                <a:latin typeface="Times New Roman" panose="02020603050405020304" pitchFamily="18" charset="0"/>
                <a:cs typeface="Times New Roman" panose="02020603050405020304" pitchFamily="18" charset="0"/>
              </a:rPr>
              <a:t> for complex topographic areas i.e. open-pit mine areas is still poorly understood. This paper aims to investigate and verify potential application of these techniques for generating Digital Surface Model (DSM) at open-pit coal mine area and assessing its accuracy. For this purpose, the Nui </a:t>
            </a:r>
            <a:r>
              <a:rPr lang="en-US" sz="3000" dirty="0" err="1">
                <a:latin typeface="Times New Roman" panose="02020603050405020304" pitchFamily="18" charset="0"/>
                <a:cs typeface="Times New Roman" panose="02020603050405020304" pitchFamily="18" charset="0"/>
              </a:rPr>
              <a:t>Beo</a:t>
            </a:r>
            <a:r>
              <a:rPr lang="en-US" sz="3000" dirty="0">
                <a:latin typeface="Times New Roman" panose="02020603050405020304" pitchFamily="18" charset="0"/>
                <a:cs typeface="Times New Roman" panose="02020603050405020304" pitchFamily="18" charset="0"/>
              </a:rPr>
              <a:t> open-pit coal mine located in northeast Vietnam is selected as a case study. Accordingly, a total of 206 photos were captured using 19 ground control points (GCPs). The accuracy of DSM was assessed using root-mean-square error (RMSE) in X, Y, Z, XY, and XYZ components. The result showed that the DSM model has high accuracy, RMSE on the 12 calibrated GCPs for X, Y, Z, XY, XYZ is 1.1 cm, 1.9 cm, 0.8 cm, 2.2 cm, and 2.3 cm, respectively, whereas RMSE on the 7 checked GCPs is 1.8 cm, 2.4 cm, 3.2 cm, 3.0 cm, and 4.4 cm for X, Y, Z, XY, XYZ components, respectively. We concluded that small UAV and </a:t>
            </a:r>
            <a:r>
              <a:rPr lang="en-US" sz="3000" dirty="0" err="1">
                <a:latin typeface="Times New Roman" panose="02020603050405020304" pitchFamily="18" charset="0"/>
                <a:cs typeface="Times New Roman" panose="02020603050405020304" pitchFamily="18" charset="0"/>
              </a:rPr>
              <a:t>SfM</a:t>
            </a:r>
            <a:r>
              <a:rPr lang="en-US" sz="3000" dirty="0">
                <a:latin typeface="Times New Roman" panose="02020603050405020304" pitchFamily="18" charset="0"/>
                <a:cs typeface="Times New Roman" panose="02020603050405020304" pitchFamily="18" charset="0"/>
              </a:rPr>
              <a:t> are feasible and valid tools for 3D topographic mapping in complex terrains such as open-pit coal mine areas.</a:t>
            </a:r>
            <a:endParaRPr lang="en-US" sz="3600" dirty="0"/>
          </a:p>
        </p:txBody>
      </p:sp>
      <p:sp>
        <p:nvSpPr>
          <p:cNvPr id="45" name="Rectangle 3"/>
          <p:cNvSpPr>
            <a:spLocks noChangeArrowheads="1"/>
          </p:cNvSpPr>
          <p:nvPr/>
        </p:nvSpPr>
        <p:spPr bwMode="auto">
          <a:xfrm>
            <a:off x="447463" y="16296563"/>
            <a:ext cx="36723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44463" defTabSz="914400" eaLnBrk="0" fontAlgn="base" hangingPunct="0">
              <a:spcBef>
                <a:spcPct val="0"/>
              </a:spcBef>
              <a:spcAft>
                <a:spcPct val="0"/>
              </a:spcAft>
            </a:pPr>
            <a:r>
              <a:rPr lang="en-US" sz="3600" b="1" dirty="0"/>
              <a:t>UAV and camera</a:t>
            </a:r>
            <a:endParaRPr kumimoji="0" lang="en-US" altLang="en-US" sz="36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2" name="Rectangle 6"/>
          <p:cNvSpPr>
            <a:spLocks noChangeArrowheads="1"/>
          </p:cNvSpPr>
          <p:nvPr/>
        </p:nvSpPr>
        <p:spPr bwMode="auto">
          <a:xfrm>
            <a:off x="8615669" y="23071830"/>
            <a:ext cx="662251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44463" algn="ctr" defTabSz="914400" rtl="0" eaLnBrk="0" fontAlgn="base" latinLnBrk="0" hangingPunct="0">
              <a:lnSpc>
                <a:spcPct val="100000"/>
              </a:lnSpc>
              <a:spcBef>
                <a:spcPct val="0"/>
              </a:spcBef>
              <a:spcAft>
                <a:spcPct val="0"/>
              </a:spcAft>
              <a:buClrTx/>
              <a:buSzTx/>
              <a:buFontTx/>
              <a:buNone/>
              <a:tabLst/>
            </a:pPr>
            <a:r>
              <a:rPr kumimoji="0" lang="vi-VN" altLang="en-US" sz="2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a:t>
            </a:r>
            <a:r>
              <a:rPr kumimoji="0" lang="en-US" altLang="en-US" sz="2500" b="1" i="0" u="none" strike="noStrike" cap="none" normalizeH="0" baseline="0" dirty="0" err="1">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a:t>
            </a:r>
            <a:r>
              <a:rPr kumimoji="0" lang="vi-VN" altLang="en-US" sz="2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g. </a:t>
            </a:r>
            <a:r>
              <a:rPr kumimoji="0" lang="en-US" altLang="en-US" sz="2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1</a:t>
            </a:r>
            <a:r>
              <a:rPr kumimoji="0" lang="vi-VN" altLang="en-US" sz="2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t>
            </a:r>
            <a:r>
              <a:rPr kumimoji="0" lang="vi-VN" altLang="en-US" sz="2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DJI Fantom 3 Professional</a:t>
            </a:r>
            <a:endParaRPr kumimoji="0" lang="vi-VN" altLang="en-US" sz="2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4" name="Rectangle 21"/>
          <p:cNvSpPr>
            <a:spLocks noChangeArrowheads="1"/>
          </p:cNvSpPr>
          <p:nvPr/>
        </p:nvSpPr>
        <p:spPr bwMode="auto">
          <a:xfrm>
            <a:off x="18553565" y="17685391"/>
            <a:ext cx="908163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500" b="1" dirty="0"/>
              <a:t>Fig. 1. </a:t>
            </a:r>
            <a:r>
              <a:rPr lang="en-US" sz="2500" dirty="0"/>
              <a:t>3D dense cloud and distribution of the GCPs in the study area.</a:t>
            </a:r>
            <a:endParaRPr lang="vi-VN" sz="2500" dirty="0"/>
          </a:p>
        </p:txBody>
      </p:sp>
      <p:graphicFrame>
        <p:nvGraphicFramePr>
          <p:cNvPr id="12" name="Table 11">
            <a:extLst>
              <a:ext uri="{FF2B5EF4-FFF2-40B4-BE49-F238E27FC236}">
                <a16:creationId xmlns:a16="http://schemas.microsoft.com/office/drawing/2014/main" id="{A247E5BC-4DE7-4FAC-85D7-6E111B2478F6}"/>
              </a:ext>
            </a:extLst>
          </p:cNvPr>
          <p:cNvGraphicFramePr>
            <a:graphicFrameLocks noGrp="1"/>
          </p:cNvGraphicFramePr>
          <p:nvPr>
            <p:extLst>
              <p:ext uri="{D42A27DB-BD31-4B8C-83A1-F6EECF244321}">
                <p14:modId xmlns:p14="http://schemas.microsoft.com/office/powerpoint/2010/main" val="2522002880"/>
              </p:ext>
            </p:extLst>
          </p:nvPr>
        </p:nvGraphicFramePr>
        <p:xfrm>
          <a:off x="626321" y="17195800"/>
          <a:ext cx="8238279" cy="6343479"/>
        </p:xfrm>
        <a:graphic>
          <a:graphicData uri="http://schemas.openxmlformats.org/drawingml/2006/table">
            <a:tbl>
              <a:tblPr>
                <a:tableStyleId>{5C22544A-7EE6-4342-B048-85BDC9FD1C3A}</a:tableStyleId>
              </a:tblPr>
              <a:tblGrid>
                <a:gridCol w="737580">
                  <a:extLst>
                    <a:ext uri="{9D8B030D-6E8A-4147-A177-3AD203B41FA5}">
                      <a16:colId xmlns:a16="http://schemas.microsoft.com/office/drawing/2014/main" val="2726937519"/>
                    </a:ext>
                  </a:extLst>
                </a:gridCol>
                <a:gridCol w="3290545">
                  <a:extLst>
                    <a:ext uri="{9D8B030D-6E8A-4147-A177-3AD203B41FA5}">
                      <a16:colId xmlns:a16="http://schemas.microsoft.com/office/drawing/2014/main" val="3200432147"/>
                    </a:ext>
                  </a:extLst>
                </a:gridCol>
                <a:gridCol w="4210154">
                  <a:extLst>
                    <a:ext uri="{9D8B030D-6E8A-4147-A177-3AD203B41FA5}">
                      <a16:colId xmlns:a16="http://schemas.microsoft.com/office/drawing/2014/main" val="3277997903"/>
                    </a:ext>
                  </a:extLst>
                </a:gridCol>
              </a:tblGrid>
              <a:tr h="387667">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No.</a:t>
                      </a:r>
                      <a:endParaRPr lang="vi-VN" sz="2000" kern="1200" dirty="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Parameter</a:t>
                      </a:r>
                      <a:endParaRPr lang="vi-VN" sz="2000" kern="1200" dirty="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Characteristics</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0977458"/>
                  </a:ext>
                </a:extLst>
              </a:tr>
              <a:tr h="472565">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1</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Total weight </a:t>
                      </a:r>
                      <a:endParaRPr lang="vi-VN" sz="2000" kern="1200" dirty="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1.28 kg</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946050430"/>
                  </a:ext>
                </a:extLst>
              </a:tr>
              <a:tr h="472565">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2</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Height, length, width</a:t>
                      </a:r>
                      <a:endParaRPr lang="vi-VN" sz="2000" kern="1200" dirty="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18.5 cm, 28.9 cm, 28.95 cm</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2819409001"/>
                  </a:ext>
                </a:extLst>
              </a:tr>
              <a:tr h="581359">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3</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GNSS</a:t>
                      </a:r>
                      <a:endParaRPr lang="vi-VN" sz="2000" kern="1200" dirty="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GPS/GLONASS</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630989120"/>
                  </a:ext>
                </a:extLst>
              </a:tr>
              <a:tr h="472565">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4</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Max. flight altitude</a:t>
                      </a:r>
                      <a:endParaRPr lang="vi-VN" sz="2000" kern="1200" dirty="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6 km</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282435494"/>
                  </a:ext>
                </a:extLst>
              </a:tr>
              <a:tr h="472565">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5</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Max. flight time</a:t>
                      </a:r>
                      <a:endParaRPr lang="vi-VN" sz="2000" kern="1200" dirty="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 23 minutes</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3564861499"/>
                  </a:ext>
                </a:extLst>
              </a:tr>
              <a:tr h="472565">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6</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Max. speed </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16 m/s</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449987472"/>
                  </a:ext>
                </a:extLst>
              </a:tr>
              <a:tr h="472565">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7</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Operating temperature</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0oC to 40oC</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853378985"/>
                  </a:ext>
                </a:extLst>
              </a:tr>
              <a:tr h="525071">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8</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Camera sensor</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Sony EXMOR 1/2.3 ”, pixels is 12.76 M</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4237399155"/>
                  </a:ext>
                </a:extLst>
              </a:tr>
              <a:tr h="472565">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9</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Camera lens</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FOV 94o 20 mm f/2.8</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3705824959"/>
                  </a:ext>
                </a:extLst>
              </a:tr>
              <a:tr h="472565">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10</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Electronic shutter speed</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8s - 1/8000s</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3569086397"/>
                  </a:ext>
                </a:extLst>
              </a:tr>
              <a:tr h="596297">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11</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Image format</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DNG, JPEG</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2289869783"/>
                  </a:ext>
                </a:extLst>
              </a:tr>
              <a:tr h="472565">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12</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a:solidFill>
                            <a:schemeClr val="dk1"/>
                          </a:solidFill>
                          <a:effectLst/>
                          <a:latin typeface="+mn-lt"/>
                          <a:ea typeface="+mn-ea"/>
                          <a:cs typeface="+mn-cs"/>
                        </a:rPr>
                        <a:t>Stabilization</a:t>
                      </a:r>
                      <a:endParaRPr lang="vi-VN" sz="2000" kern="1200">
                        <a:solidFill>
                          <a:schemeClr val="dk1"/>
                        </a:solidFill>
                        <a:effectLst/>
                        <a:latin typeface="+mn-lt"/>
                        <a:ea typeface="+mn-ea"/>
                        <a:cs typeface="+mn-cs"/>
                      </a:endParaRPr>
                    </a:p>
                  </a:txBody>
                  <a:tcPr marL="44450" marR="44450" marT="0" marB="0" anchor="ctr"/>
                </a:tc>
                <a:tc>
                  <a:txBody>
                    <a:bodyPr/>
                    <a:lstStyle/>
                    <a:p>
                      <a:pPr marL="0" indent="144145" algn="l" defTabSz="3026755" rtl="0" eaLnBrk="1" latinLnBrk="0" hangingPunct="1">
                        <a:spcAft>
                          <a:spcPts val="0"/>
                        </a:spcAft>
                      </a:pPr>
                      <a:r>
                        <a:rPr lang="en-US" sz="2000" kern="1200" dirty="0">
                          <a:solidFill>
                            <a:schemeClr val="dk1"/>
                          </a:solidFill>
                          <a:effectLst/>
                          <a:latin typeface="+mn-lt"/>
                          <a:ea typeface="+mn-ea"/>
                          <a:cs typeface="+mn-cs"/>
                        </a:rPr>
                        <a:t>3-axis (pitch, roll, yaw)</a:t>
                      </a:r>
                      <a:endParaRPr lang="vi-VN" sz="20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154518070"/>
                  </a:ext>
                </a:extLst>
              </a:tr>
            </a:tbl>
          </a:graphicData>
        </a:graphic>
      </p:graphicFrame>
      <p:sp>
        <p:nvSpPr>
          <p:cNvPr id="13" name="Rectangle 2">
            <a:extLst>
              <a:ext uri="{FF2B5EF4-FFF2-40B4-BE49-F238E27FC236}">
                <a16:creationId xmlns:a16="http://schemas.microsoft.com/office/drawing/2014/main" id="{9E15A283-5165-4A71-8D29-3337EBFAFB46}"/>
              </a:ext>
            </a:extLst>
          </p:cNvPr>
          <p:cNvSpPr>
            <a:spLocks noChangeArrowheads="1"/>
          </p:cNvSpPr>
          <p:nvPr/>
        </p:nvSpPr>
        <p:spPr bwMode="auto">
          <a:xfrm>
            <a:off x="-50979118" y="17654223"/>
            <a:ext cx="600999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pPr>
            <a:r>
              <a:rPr kumimoji="0" lang="en-GB" altLang="vi-VN" sz="900" b="1" i="0" u="none" strike="noStrike" cap="none" normalizeH="0" baseline="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Table 1.</a:t>
            </a:r>
            <a:r>
              <a:rPr kumimoji="0" lang="en-GB" altLang="vi-VN" sz="900" b="0" i="0" u="none" strike="noStrike" cap="none" normalizeH="0" baseline="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a:t>
            </a:r>
            <a:r>
              <a:rPr kumimoji="0" lang="de-DE" altLang="vi-VN" sz="900" b="0" i="0" u="none" strike="noStrike" cap="none" normalizeH="0" baseline="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Characteristics of the DJI Phantom 3 professional and Sony EXMOR camera used in this research</a:t>
            </a:r>
            <a:r>
              <a:rPr kumimoji="0" lang="en-US" altLang="vi-VN" sz="1000" b="0" i="0" u="none" strike="noStrike" cap="none" normalizeH="0" baseline="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a:t>
            </a:r>
            <a:endParaRPr kumimoji="0" lang="vi-VN" altLang="vi-VN" sz="1900" b="0" i="0" u="none" strike="noStrike" cap="none" normalizeH="0" baseline="0">
              <a:ln>
                <a:noFill/>
              </a:ln>
              <a:solidFill>
                <a:schemeClr val="tx1"/>
              </a:solidFill>
              <a:effectLst/>
            </a:endParaRPr>
          </a:p>
          <a:p>
            <a:pPr marL="0" marR="0" lvl="0" indent="144463"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1027" name="Picture 3" descr="Aricrapt">
            <a:extLst>
              <a:ext uri="{FF2B5EF4-FFF2-40B4-BE49-F238E27FC236}">
                <a16:creationId xmlns:a16="http://schemas.microsoft.com/office/drawing/2014/main" id="{6C526F65-B8B8-4D41-BA09-21480DA5FE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03"/>
          <a:stretch>
            <a:fillRect/>
          </a:stretch>
        </p:blipFill>
        <p:spPr bwMode="auto">
          <a:xfrm>
            <a:off x="8820886" y="17243877"/>
            <a:ext cx="6409794" cy="543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A5DB633B-EAF7-4A48-A419-C72D66E33EA3}"/>
              </a:ext>
            </a:extLst>
          </p:cNvPr>
          <p:cNvSpPr/>
          <p:nvPr/>
        </p:nvSpPr>
        <p:spPr>
          <a:xfrm>
            <a:off x="626321" y="24169110"/>
            <a:ext cx="4403963" cy="646331"/>
          </a:xfrm>
          <a:prstGeom prst="rect">
            <a:avLst/>
          </a:prstGeom>
        </p:spPr>
        <p:txBody>
          <a:bodyPr wrap="none">
            <a:spAutoFit/>
          </a:bodyPr>
          <a:lstStyle/>
          <a:p>
            <a:pPr algn="just">
              <a:spcBef>
                <a:spcPts val="2200"/>
              </a:spcBef>
              <a:spcAft>
                <a:spcPts val="1100"/>
              </a:spcAft>
              <a:tabLst>
                <a:tab pos="323850" algn="l"/>
              </a:tabLst>
            </a:pPr>
            <a:r>
              <a:rPr lang="en-US" sz="3600" b="1" dirty="0">
                <a:latin typeface="Times" panose="02020603050405020304" pitchFamily="18" charset="0"/>
                <a:ea typeface="Times New Roman" panose="02020603050405020304" pitchFamily="18" charset="0"/>
                <a:cs typeface="Times New Roman" panose="02020603050405020304" pitchFamily="18" charset="0"/>
              </a:rPr>
              <a:t>Accuracy Assessment</a:t>
            </a:r>
            <a:endParaRPr lang="vi-VN" sz="3600" b="1" dirty="0">
              <a:effectLst/>
              <a:latin typeface="Times" panose="02020603050405020304" pitchFamily="18" charset="0"/>
              <a:ea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197C9BE2-A604-4A5C-8443-1589C0AA8B8A}"/>
              </a:ext>
            </a:extLst>
          </p:cNvPr>
          <p:cNvPicPr>
            <a:picLocks noChangeAspect="1"/>
          </p:cNvPicPr>
          <p:nvPr/>
        </p:nvPicPr>
        <p:blipFill>
          <a:blip r:embed="rId3"/>
          <a:stretch>
            <a:fillRect/>
          </a:stretch>
        </p:blipFill>
        <p:spPr>
          <a:xfrm>
            <a:off x="691375" y="25161991"/>
            <a:ext cx="8775878" cy="3167251"/>
          </a:xfrm>
          <a:prstGeom prst="rect">
            <a:avLst/>
          </a:prstGeom>
        </p:spPr>
      </p:pic>
      <p:sp>
        <p:nvSpPr>
          <p:cNvPr id="22" name="Rectangle 21">
            <a:extLst>
              <a:ext uri="{FF2B5EF4-FFF2-40B4-BE49-F238E27FC236}">
                <a16:creationId xmlns:a16="http://schemas.microsoft.com/office/drawing/2014/main" id="{9B6EEB5F-0C8A-4D3A-BD2E-E4C46B94AB76}"/>
              </a:ext>
            </a:extLst>
          </p:cNvPr>
          <p:cNvSpPr/>
          <p:nvPr/>
        </p:nvSpPr>
        <p:spPr>
          <a:xfrm>
            <a:off x="626321" y="29045596"/>
            <a:ext cx="4673074" cy="646331"/>
          </a:xfrm>
          <a:prstGeom prst="rect">
            <a:avLst/>
          </a:prstGeom>
        </p:spPr>
        <p:txBody>
          <a:bodyPr wrap="none">
            <a:spAutoFit/>
          </a:bodyPr>
          <a:lstStyle/>
          <a:p>
            <a:pPr algn="just">
              <a:spcBef>
                <a:spcPts val="2600"/>
              </a:spcBef>
              <a:spcAft>
                <a:spcPts val="1400"/>
              </a:spcAft>
              <a:tabLst>
                <a:tab pos="288290" algn="l"/>
              </a:tabLst>
            </a:pPr>
            <a:r>
              <a:rPr lang="en-US" sz="3600" b="1" dirty="0">
                <a:latin typeface="Times" panose="02020603050405020304" pitchFamily="18" charset="0"/>
                <a:ea typeface="Times New Roman" panose="02020603050405020304" pitchFamily="18" charset="0"/>
                <a:cs typeface="Times New Roman" panose="02020603050405020304" pitchFamily="18" charset="0"/>
              </a:rPr>
              <a:t>Results and Discussion</a:t>
            </a:r>
            <a:endParaRPr lang="vi-VN" sz="3600" b="1" dirty="0">
              <a:effectLst/>
              <a:latin typeface="Times" panose="02020603050405020304" pitchFamily="18" charset="0"/>
              <a:ea typeface="Times New Roman" panose="02020603050405020304" pitchFamily="18" charset="0"/>
              <a:cs typeface="Times New Roman" panose="02020603050405020304" pitchFamily="18" charset="0"/>
            </a:endParaRPr>
          </a:p>
        </p:txBody>
      </p:sp>
      <p:graphicFrame>
        <p:nvGraphicFramePr>
          <p:cNvPr id="24" name="Table 23">
            <a:extLst>
              <a:ext uri="{FF2B5EF4-FFF2-40B4-BE49-F238E27FC236}">
                <a16:creationId xmlns:a16="http://schemas.microsoft.com/office/drawing/2014/main" id="{671ABC43-EB7B-4096-A2FC-B8A904154E89}"/>
              </a:ext>
            </a:extLst>
          </p:cNvPr>
          <p:cNvGraphicFramePr>
            <a:graphicFrameLocks noGrp="1"/>
          </p:cNvGraphicFramePr>
          <p:nvPr>
            <p:extLst>
              <p:ext uri="{D42A27DB-BD31-4B8C-83A1-F6EECF244321}">
                <p14:modId xmlns:p14="http://schemas.microsoft.com/office/powerpoint/2010/main" val="2311715402"/>
              </p:ext>
            </p:extLst>
          </p:nvPr>
        </p:nvGraphicFramePr>
        <p:xfrm>
          <a:off x="691375" y="30625479"/>
          <a:ext cx="5929315" cy="6510938"/>
        </p:xfrm>
        <a:graphic>
          <a:graphicData uri="http://schemas.openxmlformats.org/drawingml/2006/table">
            <a:tbl>
              <a:tblPr>
                <a:tableStyleId>{5C22544A-7EE6-4342-B048-85BDC9FD1C3A}</a:tableStyleId>
              </a:tblPr>
              <a:tblGrid>
                <a:gridCol w="43180">
                  <a:extLst>
                    <a:ext uri="{9D8B030D-6E8A-4147-A177-3AD203B41FA5}">
                      <a16:colId xmlns:a16="http://schemas.microsoft.com/office/drawing/2014/main" val="2604343165"/>
                    </a:ext>
                  </a:extLst>
                </a:gridCol>
                <a:gridCol w="745865">
                  <a:extLst>
                    <a:ext uri="{9D8B030D-6E8A-4147-A177-3AD203B41FA5}">
                      <a16:colId xmlns:a16="http://schemas.microsoft.com/office/drawing/2014/main" val="934081904"/>
                    </a:ext>
                  </a:extLst>
                </a:gridCol>
                <a:gridCol w="1623711">
                  <a:extLst>
                    <a:ext uri="{9D8B030D-6E8A-4147-A177-3AD203B41FA5}">
                      <a16:colId xmlns:a16="http://schemas.microsoft.com/office/drawing/2014/main" val="4201210173"/>
                    </a:ext>
                  </a:extLst>
                </a:gridCol>
                <a:gridCol w="1952842">
                  <a:extLst>
                    <a:ext uri="{9D8B030D-6E8A-4147-A177-3AD203B41FA5}">
                      <a16:colId xmlns:a16="http://schemas.microsoft.com/office/drawing/2014/main" val="1156568686"/>
                    </a:ext>
                  </a:extLst>
                </a:gridCol>
                <a:gridCol w="1563717">
                  <a:extLst>
                    <a:ext uri="{9D8B030D-6E8A-4147-A177-3AD203B41FA5}">
                      <a16:colId xmlns:a16="http://schemas.microsoft.com/office/drawing/2014/main" val="2571494037"/>
                    </a:ext>
                  </a:extLst>
                </a:gridCol>
              </a:tblGrid>
              <a:tr h="472243">
                <a:tc gridSpan="2">
                  <a:txBody>
                    <a:bodyPr/>
                    <a:lstStyle/>
                    <a:p>
                      <a:pPr indent="144145" algn="l">
                        <a:spcAft>
                          <a:spcPts val="0"/>
                        </a:spcAft>
                      </a:pPr>
                      <a:r>
                        <a:rPr lang="en-US" sz="2000" dirty="0">
                          <a:effectLst/>
                        </a:rPr>
                        <a:t>No</a:t>
                      </a:r>
                      <a:endParaRPr lang="vi-VN"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hMerge="1">
                  <a:txBody>
                    <a:bodyPr/>
                    <a:lstStyle/>
                    <a:p>
                      <a:endParaRPr lang="vi-VN"/>
                    </a:p>
                  </a:txBody>
                  <a:tcPr/>
                </a:tc>
                <a:tc>
                  <a:txBody>
                    <a:bodyPr/>
                    <a:lstStyle/>
                    <a:p>
                      <a:pPr indent="144145" algn="ctr">
                        <a:spcAft>
                          <a:spcPts val="0"/>
                        </a:spcAft>
                      </a:pPr>
                      <a:r>
                        <a:rPr lang="en-US" sz="2000" dirty="0">
                          <a:effectLst/>
                        </a:rPr>
                        <a:t>Parameter</a:t>
                      </a:r>
                      <a:endParaRPr lang="vi-VN"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indent="144145" algn="l">
                        <a:spcAft>
                          <a:spcPts val="0"/>
                        </a:spcAft>
                      </a:pPr>
                      <a:r>
                        <a:rPr lang="en-US" sz="2000">
                          <a:effectLst/>
                        </a:rPr>
                        <a:t>Value</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indent="144145" algn="l">
                        <a:spcAft>
                          <a:spcPts val="0"/>
                        </a:spcAft>
                      </a:pPr>
                      <a:r>
                        <a:rPr lang="en-US" sz="2000" dirty="0">
                          <a:effectLst/>
                        </a:rPr>
                        <a:t>Error</a:t>
                      </a:r>
                    </a:p>
                  </a:txBody>
                  <a:tcPr marL="17780" marR="17780" marT="0" marB="0" anchor="b"/>
                </a:tc>
                <a:extLst>
                  <a:ext uri="{0D108BD9-81ED-4DB2-BD59-A6C34878D82A}">
                    <a16:rowId xmlns:a16="http://schemas.microsoft.com/office/drawing/2014/main" val="1527165080"/>
                  </a:ext>
                </a:extLst>
              </a:tr>
              <a:tr h="350215">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dirty="0">
                          <a:effectLst/>
                        </a:rPr>
                        <a:t>1</a:t>
                      </a:r>
                      <a:endParaRPr lang="vi-VN"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f</a:t>
                      </a:r>
                      <a:endParaRPr lang="vi-VN" sz="2000" dirty="0"/>
                    </a:p>
                  </a:txBody>
                  <a:tcPr marL="17780" marR="17780" marT="0" marB="0" anchor="b"/>
                </a:tc>
                <a:tc>
                  <a:txBody>
                    <a:bodyPr/>
                    <a:lstStyle/>
                    <a:p>
                      <a:pPr algn="l"/>
                      <a:r>
                        <a:rPr lang="en-US" sz="2000">
                          <a:effectLst/>
                        </a:rPr>
                        <a:t>2314.550</a:t>
                      </a:r>
                      <a:endParaRPr lang="vi-VN" sz="2000"/>
                    </a:p>
                  </a:txBody>
                  <a:tcPr marL="17780" marR="17780" marT="0" marB="0" anchor="b"/>
                </a:tc>
                <a:tc>
                  <a:txBody>
                    <a:bodyPr/>
                    <a:lstStyle/>
                    <a:p>
                      <a:pPr algn="l"/>
                      <a:r>
                        <a:rPr lang="en-US" sz="2000" dirty="0">
                          <a:effectLst/>
                        </a:rPr>
                        <a:t>0.59</a:t>
                      </a:r>
                      <a:endParaRPr lang="vi-VN" sz="2000" dirty="0"/>
                    </a:p>
                  </a:txBody>
                  <a:tcPr marL="17780" marR="17780" marT="0" marB="0" anchor="b"/>
                </a:tc>
                <a:extLst>
                  <a:ext uri="{0D108BD9-81ED-4DB2-BD59-A6C34878D82A}">
                    <a16:rowId xmlns:a16="http://schemas.microsoft.com/office/drawing/2014/main" val="2340434663"/>
                  </a:ext>
                </a:extLst>
              </a:tr>
              <a:tr h="474639">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dirty="0">
                          <a:effectLst/>
                        </a:rPr>
                        <a:t>2</a:t>
                      </a:r>
                      <a:endParaRPr lang="vi-VN"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err="1">
                          <a:effectLst/>
                        </a:rPr>
                        <a:t>Cx</a:t>
                      </a:r>
                      <a:endParaRPr lang="vi-VN" sz="2000" dirty="0"/>
                    </a:p>
                  </a:txBody>
                  <a:tcPr marL="17780" marR="17780" marT="0" marB="0" anchor="b"/>
                </a:tc>
                <a:tc>
                  <a:txBody>
                    <a:bodyPr/>
                    <a:lstStyle/>
                    <a:p>
                      <a:pPr algn="l"/>
                      <a:r>
                        <a:rPr lang="en-US" sz="2000">
                          <a:effectLst/>
                        </a:rPr>
                        <a:t>-22.8598</a:t>
                      </a:r>
                      <a:endParaRPr lang="vi-VN" sz="2000"/>
                    </a:p>
                  </a:txBody>
                  <a:tcPr marL="17780" marR="17780" marT="0" marB="0" anchor="b"/>
                </a:tc>
                <a:tc>
                  <a:txBody>
                    <a:bodyPr/>
                    <a:lstStyle/>
                    <a:p>
                      <a:pPr algn="l"/>
                      <a:r>
                        <a:rPr lang="en-US" sz="2000" dirty="0">
                          <a:effectLst/>
                        </a:rPr>
                        <a:t>0.1600</a:t>
                      </a:r>
                      <a:endParaRPr lang="vi-VN" sz="2000" dirty="0"/>
                    </a:p>
                  </a:txBody>
                  <a:tcPr marL="17780" marR="17780" marT="0" marB="0" anchor="b"/>
                </a:tc>
                <a:extLst>
                  <a:ext uri="{0D108BD9-81ED-4DB2-BD59-A6C34878D82A}">
                    <a16:rowId xmlns:a16="http://schemas.microsoft.com/office/drawing/2014/main" val="431965361"/>
                  </a:ext>
                </a:extLst>
              </a:tr>
              <a:tr h="472243">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3</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Cy</a:t>
                      </a:r>
                      <a:endParaRPr lang="vi-VN" sz="2000" dirty="0"/>
                    </a:p>
                  </a:txBody>
                  <a:tcPr marL="17780" marR="17780" marT="0" marB="0" anchor="b"/>
                </a:tc>
                <a:tc>
                  <a:txBody>
                    <a:bodyPr/>
                    <a:lstStyle/>
                    <a:p>
                      <a:pPr algn="l"/>
                      <a:r>
                        <a:rPr lang="en-US" sz="2000">
                          <a:effectLst/>
                        </a:rPr>
                        <a:t>11.4502</a:t>
                      </a:r>
                      <a:endParaRPr lang="vi-VN" sz="2000"/>
                    </a:p>
                  </a:txBody>
                  <a:tcPr marL="17780" marR="17780" marT="0" marB="0" anchor="b"/>
                </a:tc>
                <a:tc>
                  <a:txBody>
                    <a:bodyPr/>
                    <a:lstStyle/>
                    <a:p>
                      <a:pPr algn="l"/>
                      <a:r>
                        <a:rPr lang="en-US" sz="2000" dirty="0">
                          <a:effectLst/>
                        </a:rPr>
                        <a:t>0.1000</a:t>
                      </a:r>
                      <a:endParaRPr lang="vi-VN" sz="2000" dirty="0"/>
                    </a:p>
                  </a:txBody>
                  <a:tcPr marL="17780" marR="17780" marT="0" marB="0" anchor="b"/>
                </a:tc>
                <a:extLst>
                  <a:ext uri="{0D108BD9-81ED-4DB2-BD59-A6C34878D82A}">
                    <a16:rowId xmlns:a16="http://schemas.microsoft.com/office/drawing/2014/main" val="3839565916"/>
                  </a:ext>
                </a:extLst>
              </a:tr>
              <a:tr h="472243">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4</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B1</a:t>
                      </a:r>
                      <a:endParaRPr lang="vi-VN" sz="2000" dirty="0"/>
                    </a:p>
                  </a:txBody>
                  <a:tcPr marL="17780" marR="17780" marT="0" marB="0" anchor="b"/>
                </a:tc>
                <a:tc>
                  <a:txBody>
                    <a:bodyPr/>
                    <a:lstStyle/>
                    <a:p>
                      <a:pPr algn="l"/>
                      <a:r>
                        <a:rPr lang="en-US" sz="2000">
                          <a:effectLst/>
                        </a:rPr>
                        <a:t>9.0365</a:t>
                      </a:r>
                      <a:endParaRPr lang="vi-VN" sz="2000"/>
                    </a:p>
                  </a:txBody>
                  <a:tcPr marL="17780" marR="17780" marT="0" marB="0" anchor="b"/>
                </a:tc>
                <a:tc>
                  <a:txBody>
                    <a:bodyPr/>
                    <a:lstStyle/>
                    <a:p>
                      <a:pPr algn="l"/>
                      <a:r>
                        <a:rPr lang="en-US" sz="2000" dirty="0">
                          <a:effectLst/>
                        </a:rPr>
                        <a:t>0.2700</a:t>
                      </a:r>
                      <a:endParaRPr lang="vi-VN" sz="2000" dirty="0"/>
                    </a:p>
                  </a:txBody>
                  <a:tcPr marL="17780" marR="17780" marT="0" marB="0" anchor="b"/>
                </a:tc>
                <a:extLst>
                  <a:ext uri="{0D108BD9-81ED-4DB2-BD59-A6C34878D82A}">
                    <a16:rowId xmlns:a16="http://schemas.microsoft.com/office/drawing/2014/main" val="2246671126"/>
                  </a:ext>
                </a:extLst>
              </a:tr>
              <a:tr h="472243">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5</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B2</a:t>
                      </a:r>
                      <a:endParaRPr lang="vi-VN" sz="2000" dirty="0"/>
                    </a:p>
                  </a:txBody>
                  <a:tcPr marL="17780" marR="17780" marT="0" marB="0" anchor="b"/>
                </a:tc>
                <a:tc>
                  <a:txBody>
                    <a:bodyPr/>
                    <a:lstStyle/>
                    <a:p>
                      <a:pPr algn="l"/>
                      <a:r>
                        <a:rPr lang="en-US" sz="2000">
                          <a:effectLst/>
                        </a:rPr>
                        <a:t>2.7214</a:t>
                      </a:r>
                      <a:endParaRPr lang="vi-VN" sz="2000"/>
                    </a:p>
                  </a:txBody>
                  <a:tcPr marL="17780" marR="17780" marT="0" marB="0" anchor="b"/>
                </a:tc>
                <a:tc>
                  <a:txBody>
                    <a:bodyPr/>
                    <a:lstStyle/>
                    <a:p>
                      <a:pPr algn="l"/>
                      <a:r>
                        <a:rPr lang="en-US" sz="2000" dirty="0">
                          <a:effectLst/>
                        </a:rPr>
                        <a:t>0.1500</a:t>
                      </a:r>
                      <a:endParaRPr lang="vi-VN" sz="2000" dirty="0"/>
                    </a:p>
                  </a:txBody>
                  <a:tcPr marL="17780" marR="17780" marT="0" marB="0" anchor="b"/>
                </a:tc>
                <a:extLst>
                  <a:ext uri="{0D108BD9-81ED-4DB2-BD59-A6C34878D82A}">
                    <a16:rowId xmlns:a16="http://schemas.microsoft.com/office/drawing/2014/main" val="3871465312"/>
                  </a:ext>
                </a:extLst>
              </a:tr>
              <a:tr h="474639">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6</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K1</a:t>
                      </a:r>
                      <a:endParaRPr lang="vi-VN" sz="2000" dirty="0"/>
                    </a:p>
                  </a:txBody>
                  <a:tcPr marL="17780" marR="17780" marT="0" marB="0" anchor="b"/>
                </a:tc>
                <a:tc>
                  <a:txBody>
                    <a:bodyPr/>
                    <a:lstStyle/>
                    <a:p>
                      <a:pPr algn="l"/>
                      <a:r>
                        <a:rPr lang="en-US" sz="2000" dirty="0">
                          <a:effectLst/>
                        </a:rPr>
                        <a:t>-0.006685</a:t>
                      </a:r>
                      <a:endParaRPr lang="vi-VN" sz="2000" dirty="0"/>
                    </a:p>
                  </a:txBody>
                  <a:tcPr marL="17780" marR="17780" marT="0" marB="0" anchor="b"/>
                </a:tc>
                <a:tc>
                  <a:txBody>
                    <a:bodyPr/>
                    <a:lstStyle/>
                    <a:p>
                      <a:pPr algn="l"/>
                      <a:r>
                        <a:rPr lang="en-US" sz="2000" dirty="0">
                          <a:effectLst/>
                        </a:rPr>
                        <a:t>0.000110</a:t>
                      </a:r>
                      <a:endParaRPr lang="vi-VN" sz="2000" dirty="0"/>
                    </a:p>
                  </a:txBody>
                  <a:tcPr marL="17780" marR="17780" marT="0" marB="0" anchor="b"/>
                </a:tc>
                <a:extLst>
                  <a:ext uri="{0D108BD9-81ED-4DB2-BD59-A6C34878D82A}">
                    <a16:rowId xmlns:a16="http://schemas.microsoft.com/office/drawing/2014/main" val="3024404318"/>
                  </a:ext>
                </a:extLst>
              </a:tr>
              <a:tr h="474639">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7</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K2</a:t>
                      </a:r>
                      <a:endParaRPr lang="vi-VN" sz="2000" dirty="0"/>
                    </a:p>
                  </a:txBody>
                  <a:tcPr marL="17780" marR="17780" marT="0" marB="0" anchor="b"/>
                </a:tc>
                <a:tc>
                  <a:txBody>
                    <a:bodyPr/>
                    <a:lstStyle/>
                    <a:p>
                      <a:pPr algn="l"/>
                      <a:r>
                        <a:rPr lang="en-US" sz="2000" dirty="0">
                          <a:effectLst/>
                        </a:rPr>
                        <a:t>-0.008707</a:t>
                      </a:r>
                      <a:endParaRPr lang="vi-VN" sz="2000" dirty="0"/>
                    </a:p>
                  </a:txBody>
                  <a:tcPr marL="17780" marR="17780" marT="0" marB="0" anchor="b"/>
                </a:tc>
                <a:tc>
                  <a:txBody>
                    <a:bodyPr/>
                    <a:lstStyle/>
                    <a:p>
                      <a:pPr algn="l"/>
                      <a:r>
                        <a:rPr lang="en-US" sz="2000" dirty="0">
                          <a:effectLst/>
                        </a:rPr>
                        <a:t>0.000390</a:t>
                      </a:r>
                      <a:endParaRPr lang="vi-VN" sz="2000" dirty="0"/>
                    </a:p>
                  </a:txBody>
                  <a:tcPr marL="17780" marR="17780" marT="0" marB="0" anchor="b"/>
                </a:tc>
                <a:extLst>
                  <a:ext uri="{0D108BD9-81ED-4DB2-BD59-A6C34878D82A}">
                    <a16:rowId xmlns:a16="http://schemas.microsoft.com/office/drawing/2014/main" val="3927783428"/>
                  </a:ext>
                </a:extLst>
              </a:tr>
              <a:tr h="474639">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8</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K3</a:t>
                      </a:r>
                      <a:endParaRPr lang="vi-VN" sz="2000" dirty="0"/>
                    </a:p>
                  </a:txBody>
                  <a:tcPr marL="17780" marR="17780" marT="0" marB="0" anchor="b"/>
                </a:tc>
                <a:tc>
                  <a:txBody>
                    <a:bodyPr/>
                    <a:lstStyle/>
                    <a:p>
                      <a:pPr algn="l"/>
                      <a:r>
                        <a:rPr lang="en-US" sz="2000">
                          <a:effectLst/>
                        </a:rPr>
                        <a:t>0.035100</a:t>
                      </a:r>
                      <a:endParaRPr lang="vi-VN" sz="2000"/>
                    </a:p>
                  </a:txBody>
                  <a:tcPr marL="17780" marR="17780" marT="0" marB="0" anchor="b"/>
                </a:tc>
                <a:tc>
                  <a:txBody>
                    <a:bodyPr/>
                    <a:lstStyle/>
                    <a:p>
                      <a:pPr algn="l"/>
                      <a:r>
                        <a:rPr lang="en-US" sz="2000" dirty="0">
                          <a:effectLst/>
                        </a:rPr>
                        <a:t>0.000540</a:t>
                      </a:r>
                      <a:endParaRPr lang="vi-VN" sz="2000" dirty="0"/>
                    </a:p>
                  </a:txBody>
                  <a:tcPr marL="17780" marR="17780" marT="0" marB="0" anchor="b"/>
                </a:tc>
                <a:extLst>
                  <a:ext uri="{0D108BD9-81ED-4DB2-BD59-A6C34878D82A}">
                    <a16:rowId xmlns:a16="http://schemas.microsoft.com/office/drawing/2014/main" val="1052218153"/>
                  </a:ext>
                </a:extLst>
              </a:tr>
              <a:tr h="474639">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9</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K4</a:t>
                      </a:r>
                      <a:endParaRPr lang="vi-VN" sz="2000" dirty="0"/>
                    </a:p>
                  </a:txBody>
                  <a:tcPr marL="17780" marR="17780" marT="0" marB="0" anchor="b"/>
                </a:tc>
                <a:tc>
                  <a:txBody>
                    <a:bodyPr/>
                    <a:lstStyle/>
                    <a:p>
                      <a:pPr algn="l"/>
                      <a:r>
                        <a:rPr lang="en-US" sz="2000">
                          <a:effectLst/>
                        </a:rPr>
                        <a:t>-0.016010</a:t>
                      </a:r>
                      <a:endParaRPr lang="vi-VN" sz="2000"/>
                    </a:p>
                  </a:txBody>
                  <a:tcPr marL="17780" marR="17780" marT="0" marB="0" anchor="b"/>
                </a:tc>
                <a:tc>
                  <a:txBody>
                    <a:bodyPr/>
                    <a:lstStyle/>
                    <a:p>
                      <a:pPr algn="l"/>
                      <a:r>
                        <a:rPr lang="en-US" sz="2000" dirty="0">
                          <a:effectLst/>
                        </a:rPr>
                        <a:t>0.000250</a:t>
                      </a:r>
                      <a:endParaRPr lang="vi-VN" sz="2000" dirty="0"/>
                    </a:p>
                  </a:txBody>
                  <a:tcPr marL="17780" marR="17780" marT="0" marB="0" anchor="b"/>
                </a:tc>
                <a:extLst>
                  <a:ext uri="{0D108BD9-81ED-4DB2-BD59-A6C34878D82A}">
                    <a16:rowId xmlns:a16="http://schemas.microsoft.com/office/drawing/2014/main" val="3727165210"/>
                  </a:ext>
                </a:extLst>
              </a:tr>
              <a:tr h="474639">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10</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P1</a:t>
                      </a:r>
                      <a:endParaRPr lang="vi-VN" sz="2000" dirty="0"/>
                    </a:p>
                  </a:txBody>
                  <a:tcPr marL="17780" marR="17780" marT="0" marB="0" anchor="b"/>
                </a:tc>
                <a:tc>
                  <a:txBody>
                    <a:bodyPr/>
                    <a:lstStyle/>
                    <a:p>
                      <a:pPr algn="l"/>
                      <a:r>
                        <a:rPr lang="en-US" sz="2000">
                          <a:effectLst/>
                        </a:rPr>
                        <a:t>-0.001735</a:t>
                      </a:r>
                      <a:endParaRPr lang="vi-VN" sz="2000"/>
                    </a:p>
                  </a:txBody>
                  <a:tcPr marL="17780" marR="17780" marT="0" marB="0" anchor="b"/>
                </a:tc>
                <a:tc>
                  <a:txBody>
                    <a:bodyPr/>
                    <a:lstStyle/>
                    <a:p>
                      <a:pPr algn="l"/>
                      <a:r>
                        <a:rPr lang="en-US" sz="2000" dirty="0">
                          <a:effectLst/>
                        </a:rPr>
                        <a:t>0.000024</a:t>
                      </a:r>
                      <a:endParaRPr lang="vi-VN" sz="2000" dirty="0"/>
                    </a:p>
                  </a:txBody>
                  <a:tcPr marL="17780" marR="17780" marT="0" marB="0" anchor="b"/>
                </a:tc>
                <a:extLst>
                  <a:ext uri="{0D108BD9-81ED-4DB2-BD59-A6C34878D82A}">
                    <a16:rowId xmlns:a16="http://schemas.microsoft.com/office/drawing/2014/main" val="2433908395"/>
                  </a:ext>
                </a:extLst>
              </a:tr>
              <a:tr h="474639">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11</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P2</a:t>
                      </a:r>
                      <a:endParaRPr lang="vi-VN" sz="2000" dirty="0"/>
                    </a:p>
                  </a:txBody>
                  <a:tcPr marL="17780" marR="17780" marT="0" marB="0" anchor="b"/>
                </a:tc>
                <a:tc>
                  <a:txBody>
                    <a:bodyPr/>
                    <a:lstStyle/>
                    <a:p>
                      <a:pPr algn="l"/>
                      <a:r>
                        <a:rPr lang="en-US" sz="2000">
                          <a:effectLst/>
                        </a:rPr>
                        <a:t>0.000523</a:t>
                      </a:r>
                      <a:endParaRPr lang="vi-VN" sz="2000"/>
                    </a:p>
                  </a:txBody>
                  <a:tcPr marL="17780" marR="17780" marT="0" marB="0" anchor="b"/>
                </a:tc>
                <a:tc>
                  <a:txBody>
                    <a:bodyPr/>
                    <a:lstStyle/>
                    <a:p>
                      <a:pPr algn="l"/>
                      <a:r>
                        <a:rPr lang="en-US" sz="2000" dirty="0">
                          <a:effectLst/>
                        </a:rPr>
                        <a:t>0.000009</a:t>
                      </a:r>
                      <a:endParaRPr lang="vi-VN" sz="2000" dirty="0"/>
                    </a:p>
                  </a:txBody>
                  <a:tcPr marL="17780" marR="17780" marT="0" marB="0" anchor="b"/>
                </a:tc>
                <a:extLst>
                  <a:ext uri="{0D108BD9-81ED-4DB2-BD59-A6C34878D82A}">
                    <a16:rowId xmlns:a16="http://schemas.microsoft.com/office/drawing/2014/main" val="3958883467"/>
                  </a:ext>
                </a:extLst>
              </a:tr>
              <a:tr h="474639">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12</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P3</a:t>
                      </a:r>
                      <a:endParaRPr lang="vi-VN" sz="2000" dirty="0"/>
                    </a:p>
                  </a:txBody>
                  <a:tcPr marL="17780" marR="17780" marT="0" marB="0" anchor="b"/>
                </a:tc>
                <a:tc>
                  <a:txBody>
                    <a:bodyPr/>
                    <a:lstStyle/>
                    <a:p>
                      <a:pPr algn="l"/>
                      <a:r>
                        <a:rPr lang="en-US" sz="2000">
                          <a:effectLst/>
                        </a:rPr>
                        <a:t>-0.767175</a:t>
                      </a:r>
                      <a:endParaRPr lang="vi-VN" sz="2000"/>
                    </a:p>
                  </a:txBody>
                  <a:tcPr marL="17780" marR="17780" marT="0" marB="0" anchor="b"/>
                </a:tc>
                <a:tc>
                  <a:txBody>
                    <a:bodyPr/>
                    <a:lstStyle/>
                    <a:p>
                      <a:pPr algn="l"/>
                      <a:r>
                        <a:rPr lang="en-US" sz="2000" dirty="0">
                          <a:effectLst/>
                        </a:rPr>
                        <a:t>0.013000</a:t>
                      </a:r>
                      <a:endParaRPr lang="vi-VN" sz="2000" dirty="0"/>
                    </a:p>
                  </a:txBody>
                  <a:tcPr marL="17780" marR="17780" marT="0" marB="0" anchor="b"/>
                </a:tc>
                <a:extLst>
                  <a:ext uri="{0D108BD9-81ED-4DB2-BD59-A6C34878D82A}">
                    <a16:rowId xmlns:a16="http://schemas.microsoft.com/office/drawing/2014/main" val="1271164082"/>
                  </a:ext>
                </a:extLst>
              </a:tr>
              <a:tr h="474639">
                <a:tc>
                  <a:txBody>
                    <a:bodyPr/>
                    <a:lstStyle/>
                    <a:p>
                      <a:pPr indent="144145" algn="l">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144145" algn="l">
                        <a:spcAft>
                          <a:spcPts val="0"/>
                        </a:spcAft>
                      </a:pPr>
                      <a:r>
                        <a:rPr lang="en-US" sz="2000">
                          <a:effectLst/>
                        </a:rPr>
                        <a:t>13</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P4</a:t>
                      </a:r>
                      <a:endParaRPr lang="vi-VN" sz="2000" dirty="0"/>
                    </a:p>
                  </a:txBody>
                  <a:tcPr marL="17780" marR="17780" marT="0" marB="0" anchor="b"/>
                </a:tc>
                <a:tc>
                  <a:txBody>
                    <a:bodyPr/>
                    <a:lstStyle/>
                    <a:p>
                      <a:pPr algn="l"/>
                      <a:r>
                        <a:rPr lang="en-US" sz="2000" dirty="0">
                          <a:effectLst/>
                        </a:rPr>
                        <a:t>0.264946</a:t>
                      </a:r>
                      <a:endParaRPr lang="vi-VN" sz="2000" dirty="0"/>
                    </a:p>
                  </a:txBody>
                  <a:tcPr marL="17780" marR="17780" marT="0" marB="0" anchor="b"/>
                </a:tc>
                <a:tc>
                  <a:txBody>
                    <a:bodyPr/>
                    <a:lstStyle/>
                    <a:p>
                      <a:pPr algn="l"/>
                      <a:r>
                        <a:rPr lang="en-US" sz="2000" dirty="0">
                          <a:effectLst/>
                        </a:rPr>
                        <a:t>0.008700</a:t>
                      </a:r>
                      <a:endParaRPr lang="vi-VN" sz="2000" dirty="0"/>
                    </a:p>
                  </a:txBody>
                  <a:tcPr marL="17780" marR="17780" marT="0" marB="0" anchor="b"/>
                </a:tc>
                <a:extLst>
                  <a:ext uri="{0D108BD9-81ED-4DB2-BD59-A6C34878D82A}">
                    <a16:rowId xmlns:a16="http://schemas.microsoft.com/office/drawing/2014/main" val="2235686512"/>
                  </a:ext>
                </a:extLst>
              </a:tr>
            </a:tbl>
          </a:graphicData>
        </a:graphic>
      </p:graphicFrame>
      <p:sp>
        <p:nvSpPr>
          <p:cNvPr id="25" name="Rectangle 24">
            <a:extLst>
              <a:ext uri="{FF2B5EF4-FFF2-40B4-BE49-F238E27FC236}">
                <a16:creationId xmlns:a16="http://schemas.microsoft.com/office/drawing/2014/main" id="{B864AA9D-D4F8-4880-A3F2-B57CD8E9736B}"/>
              </a:ext>
            </a:extLst>
          </p:cNvPr>
          <p:cNvSpPr/>
          <p:nvPr/>
        </p:nvSpPr>
        <p:spPr>
          <a:xfrm>
            <a:off x="626321" y="29886517"/>
            <a:ext cx="5988488" cy="477054"/>
          </a:xfrm>
          <a:prstGeom prst="rect">
            <a:avLst/>
          </a:prstGeom>
        </p:spPr>
        <p:txBody>
          <a:bodyPr wrap="square">
            <a:spAutoFit/>
          </a:bodyPr>
          <a:lstStyle/>
          <a:p>
            <a:r>
              <a:rPr lang="en-GB" sz="2500" b="1" dirty="0">
                <a:latin typeface="Times" panose="02020603050405020304" pitchFamily="18" charset="0"/>
                <a:ea typeface="Times New Roman" panose="02020603050405020304" pitchFamily="18" charset="0"/>
                <a:cs typeface="Times New Roman" panose="02020603050405020304" pitchFamily="18" charset="0"/>
              </a:rPr>
              <a:t>Table 4.</a:t>
            </a:r>
            <a:r>
              <a:rPr lang="en-GB" sz="2500" dirty="0">
                <a:latin typeface="Times" panose="02020603050405020304" pitchFamily="18" charset="0"/>
                <a:ea typeface="Times New Roman" panose="02020603050405020304" pitchFamily="18" charset="0"/>
                <a:cs typeface="Times New Roman" panose="02020603050405020304" pitchFamily="18" charset="0"/>
              </a:rPr>
              <a:t> </a:t>
            </a:r>
            <a:r>
              <a:rPr lang="en-US" sz="2500" dirty="0">
                <a:latin typeface="Times" panose="02020603050405020304" pitchFamily="18" charset="0"/>
                <a:ea typeface="Times New Roman" panose="02020603050405020304" pitchFamily="18" charset="0"/>
                <a:cs typeface="Times New Roman" panose="02020603050405020304" pitchFamily="18" charset="0"/>
              </a:rPr>
              <a:t>Camera-lens calibrated coefficients</a:t>
            </a:r>
            <a:endParaRPr lang="vi-VN" sz="2500" dirty="0"/>
          </a:p>
        </p:txBody>
      </p:sp>
      <p:pic>
        <p:nvPicPr>
          <p:cNvPr id="1036" name="Picture 12" descr="Surface">
            <a:extLst>
              <a:ext uri="{FF2B5EF4-FFF2-40B4-BE49-F238E27FC236}">
                <a16:creationId xmlns:a16="http://schemas.microsoft.com/office/drawing/2014/main" id="{744F451E-2DB0-49B5-9F79-5733A33888CB}"/>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l="2771" t="2994" r="3281" b="1617"/>
          <a:stretch>
            <a:fillRect/>
          </a:stretch>
        </p:blipFill>
        <p:spPr bwMode="auto">
          <a:xfrm>
            <a:off x="16063890" y="8944089"/>
            <a:ext cx="13168151" cy="837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9C762FC5-2B8E-46EE-AB68-054789BC9CE3}"/>
              </a:ext>
            </a:extLst>
          </p:cNvPr>
          <p:cNvSpPr/>
          <p:nvPr/>
        </p:nvSpPr>
        <p:spPr>
          <a:xfrm>
            <a:off x="6892074" y="29886517"/>
            <a:ext cx="7494875" cy="477054"/>
          </a:xfrm>
          <a:prstGeom prst="rect">
            <a:avLst/>
          </a:prstGeom>
        </p:spPr>
        <p:txBody>
          <a:bodyPr wrap="square">
            <a:spAutoFit/>
          </a:bodyPr>
          <a:lstStyle/>
          <a:p>
            <a:r>
              <a:rPr lang="en-GB" sz="2500" b="1" dirty="0">
                <a:latin typeface="Times" panose="02020603050405020304" pitchFamily="18" charset="0"/>
                <a:ea typeface="Times New Roman" panose="02020603050405020304" pitchFamily="18" charset="0"/>
                <a:cs typeface="Times New Roman" panose="02020603050405020304" pitchFamily="18" charset="0"/>
              </a:rPr>
              <a:t>Table 5.</a:t>
            </a:r>
            <a:r>
              <a:rPr lang="en-GB" sz="2500" dirty="0">
                <a:latin typeface="Times" panose="02020603050405020304" pitchFamily="18" charset="0"/>
                <a:ea typeface="Times New Roman" panose="02020603050405020304" pitchFamily="18" charset="0"/>
                <a:cs typeface="Times New Roman" panose="02020603050405020304" pitchFamily="18" charset="0"/>
              </a:rPr>
              <a:t> </a:t>
            </a:r>
            <a:r>
              <a:rPr lang="en-US" sz="2500" dirty="0">
                <a:latin typeface="Times" panose="02020603050405020304" pitchFamily="18" charset="0"/>
                <a:ea typeface="Times New Roman" panose="02020603050405020304" pitchFamily="18" charset="0"/>
                <a:cs typeface="Times New Roman" panose="02020603050405020304" pitchFamily="18" charset="0"/>
              </a:rPr>
              <a:t>Error and RMSE used for the model calibration</a:t>
            </a:r>
            <a:endParaRPr lang="vi-VN" sz="2500" dirty="0"/>
          </a:p>
        </p:txBody>
      </p:sp>
      <p:graphicFrame>
        <p:nvGraphicFramePr>
          <p:cNvPr id="29" name="Table 28">
            <a:extLst>
              <a:ext uri="{FF2B5EF4-FFF2-40B4-BE49-F238E27FC236}">
                <a16:creationId xmlns:a16="http://schemas.microsoft.com/office/drawing/2014/main" id="{30C7213B-C2C9-437F-916D-9022365E49C8}"/>
              </a:ext>
            </a:extLst>
          </p:cNvPr>
          <p:cNvGraphicFramePr>
            <a:graphicFrameLocks noGrp="1"/>
          </p:cNvGraphicFramePr>
          <p:nvPr>
            <p:extLst>
              <p:ext uri="{D42A27DB-BD31-4B8C-83A1-F6EECF244321}">
                <p14:modId xmlns:p14="http://schemas.microsoft.com/office/powerpoint/2010/main" val="3938845791"/>
              </p:ext>
            </p:extLst>
          </p:nvPr>
        </p:nvGraphicFramePr>
        <p:xfrm>
          <a:off x="6833872" y="30625477"/>
          <a:ext cx="8301892" cy="6510941"/>
        </p:xfrm>
        <a:graphic>
          <a:graphicData uri="http://schemas.openxmlformats.org/drawingml/2006/table">
            <a:tbl>
              <a:tblPr>
                <a:tableStyleId>{5C22544A-7EE6-4342-B048-85BDC9FD1C3A}</a:tableStyleId>
              </a:tblPr>
              <a:tblGrid>
                <a:gridCol w="43180">
                  <a:extLst>
                    <a:ext uri="{9D8B030D-6E8A-4147-A177-3AD203B41FA5}">
                      <a16:colId xmlns:a16="http://schemas.microsoft.com/office/drawing/2014/main" val="1016046119"/>
                    </a:ext>
                  </a:extLst>
                </a:gridCol>
                <a:gridCol w="1683430">
                  <a:extLst>
                    <a:ext uri="{9D8B030D-6E8A-4147-A177-3AD203B41FA5}">
                      <a16:colId xmlns:a16="http://schemas.microsoft.com/office/drawing/2014/main" val="1117565182"/>
                    </a:ext>
                  </a:extLst>
                </a:gridCol>
                <a:gridCol w="1293494">
                  <a:extLst>
                    <a:ext uri="{9D8B030D-6E8A-4147-A177-3AD203B41FA5}">
                      <a16:colId xmlns:a16="http://schemas.microsoft.com/office/drawing/2014/main" val="2728446841"/>
                    </a:ext>
                  </a:extLst>
                </a:gridCol>
                <a:gridCol w="1259001">
                  <a:extLst>
                    <a:ext uri="{9D8B030D-6E8A-4147-A177-3AD203B41FA5}">
                      <a16:colId xmlns:a16="http://schemas.microsoft.com/office/drawing/2014/main" val="1813274136"/>
                    </a:ext>
                  </a:extLst>
                </a:gridCol>
                <a:gridCol w="1224507">
                  <a:extLst>
                    <a:ext uri="{9D8B030D-6E8A-4147-A177-3AD203B41FA5}">
                      <a16:colId xmlns:a16="http://schemas.microsoft.com/office/drawing/2014/main" val="1422891727"/>
                    </a:ext>
                  </a:extLst>
                </a:gridCol>
                <a:gridCol w="1241754">
                  <a:extLst>
                    <a:ext uri="{9D8B030D-6E8A-4147-A177-3AD203B41FA5}">
                      <a16:colId xmlns:a16="http://schemas.microsoft.com/office/drawing/2014/main" val="506253328"/>
                    </a:ext>
                  </a:extLst>
                </a:gridCol>
                <a:gridCol w="1556526">
                  <a:extLst>
                    <a:ext uri="{9D8B030D-6E8A-4147-A177-3AD203B41FA5}">
                      <a16:colId xmlns:a16="http://schemas.microsoft.com/office/drawing/2014/main" val="1223662720"/>
                    </a:ext>
                  </a:extLst>
                </a:gridCol>
              </a:tblGrid>
              <a:tr h="804929">
                <a:tc gridSpan="2">
                  <a:txBody>
                    <a:bodyPr/>
                    <a:lstStyle/>
                    <a:p>
                      <a:pPr marL="71755" indent="144145" algn="ctr">
                        <a:spcAft>
                          <a:spcPts val="0"/>
                        </a:spcAft>
                      </a:pPr>
                      <a:r>
                        <a:rPr lang="en-US" sz="2000" b="1" dirty="0">
                          <a:effectLst/>
                        </a:rPr>
                        <a:t>Calibration</a:t>
                      </a:r>
                      <a:endParaRPr lang="vi-VN" sz="2000" b="1" dirty="0">
                        <a:effectLst/>
                      </a:endParaRPr>
                    </a:p>
                    <a:p>
                      <a:pPr marL="71755" indent="144145" algn="ctr">
                        <a:spcAft>
                          <a:spcPts val="0"/>
                        </a:spcAft>
                      </a:pPr>
                      <a:r>
                        <a:rPr lang="en-US" sz="2000" b="1" dirty="0">
                          <a:effectLst/>
                        </a:rPr>
                        <a:t>Points </a:t>
                      </a:r>
                      <a:endParaRPr lang="vi-VN"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tc>
                <a:tc hMerge="1">
                  <a:txBody>
                    <a:bodyPr/>
                    <a:lstStyle/>
                    <a:p>
                      <a:endParaRPr lang="vi-VN"/>
                    </a:p>
                  </a:txBody>
                  <a:tcPr/>
                </a:tc>
                <a:tc>
                  <a:txBody>
                    <a:bodyPr/>
                    <a:lstStyle/>
                    <a:p>
                      <a:pPr marL="71755" indent="144145" algn="ctr">
                        <a:spcAft>
                          <a:spcPts val="0"/>
                        </a:spcAft>
                      </a:pPr>
                      <a:r>
                        <a:rPr lang="en-US" sz="2000" b="1" dirty="0">
                          <a:effectLst/>
                        </a:rPr>
                        <a:t>X error</a:t>
                      </a:r>
                      <a:endParaRPr lang="vi-VN" sz="2000" b="1" dirty="0">
                        <a:effectLst/>
                      </a:endParaRPr>
                    </a:p>
                    <a:p>
                      <a:pPr marL="71755" indent="144145" algn="ctr">
                        <a:spcAft>
                          <a:spcPts val="0"/>
                        </a:spcAft>
                      </a:pPr>
                      <a:r>
                        <a:rPr lang="en-US" sz="2000" b="1" dirty="0">
                          <a:effectLst/>
                        </a:rPr>
                        <a:t>(m)</a:t>
                      </a:r>
                      <a:endParaRPr lang="vi-VN"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indent="144145" algn="ctr">
                        <a:spcAft>
                          <a:spcPts val="0"/>
                        </a:spcAft>
                      </a:pPr>
                      <a:r>
                        <a:rPr lang="en-US" sz="2000" b="1">
                          <a:effectLst/>
                        </a:rPr>
                        <a:t>Y error</a:t>
                      </a:r>
                      <a:endParaRPr lang="vi-VN" sz="2000" b="1">
                        <a:effectLst/>
                      </a:endParaRPr>
                    </a:p>
                    <a:p>
                      <a:pPr indent="144145" algn="ctr">
                        <a:spcAft>
                          <a:spcPts val="0"/>
                        </a:spcAft>
                      </a:pPr>
                      <a:r>
                        <a:rPr lang="en-US" sz="2000" b="1">
                          <a:effectLst/>
                        </a:rPr>
                        <a:t>(m)</a:t>
                      </a:r>
                      <a:endParaRPr lang="vi-VN" sz="2000" b="1">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indent="144145" algn="ctr">
                        <a:spcAft>
                          <a:spcPts val="0"/>
                        </a:spcAft>
                      </a:pPr>
                      <a:r>
                        <a:rPr lang="en-US" sz="2000" b="1">
                          <a:effectLst/>
                        </a:rPr>
                        <a:t>Z error</a:t>
                      </a:r>
                      <a:endParaRPr lang="vi-VN" sz="2000" b="1">
                        <a:effectLst/>
                      </a:endParaRPr>
                    </a:p>
                    <a:p>
                      <a:pPr indent="144145" algn="ctr">
                        <a:spcAft>
                          <a:spcPts val="0"/>
                        </a:spcAft>
                      </a:pPr>
                      <a:r>
                        <a:rPr lang="en-US" sz="2000" b="1">
                          <a:effectLst/>
                        </a:rPr>
                        <a:t>(m)</a:t>
                      </a:r>
                      <a:endParaRPr lang="vi-VN" sz="2000" b="1">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indent="144145" algn="ctr">
                        <a:spcAft>
                          <a:spcPts val="0"/>
                        </a:spcAft>
                      </a:pPr>
                      <a:r>
                        <a:rPr lang="en-US" sz="2000" b="1">
                          <a:effectLst/>
                        </a:rPr>
                        <a:t>XY error</a:t>
                      </a:r>
                      <a:endParaRPr lang="vi-VN" sz="2000" b="1">
                        <a:effectLst/>
                      </a:endParaRPr>
                    </a:p>
                    <a:p>
                      <a:pPr indent="144145" algn="ctr">
                        <a:spcAft>
                          <a:spcPts val="0"/>
                        </a:spcAft>
                      </a:pPr>
                      <a:r>
                        <a:rPr lang="en-US" sz="2000" b="1">
                          <a:effectLst/>
                        </a:rPr>
                        <a:t>(m)</a:t>
                      </a:r>
                      <a:endParaRPr lang="vi-VN" sz="2000" b="1">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indent="144145" algn="ctr">
                        <a:spcAft>
                          <a:spcPts val="0"/>
                        </a:spcAft>
                      </a:pPr>
                      <a:r>
                        <a:rPr lang="en-US" sz="2000" b="1" dirty="0">
                          <a:effectLst/>
                        </a:rPr>
                        <a:t>XYZ error</a:t>
                      </a:r>
                      <a:endParaRPr lang="vi-VN" sz="2000" b="1" dirty="0">
                        <a:effectLst/>
                      </a:endParaRPr>
                    </a:p>
                    <a:p>
                      <a:pPr indent="144145" algn="ctr">
                        <a:spcAft>
                          <a:spcPts val="0"/>
                        </a:spcAft>
                      </a:pPr>
                      <a:r>
                        <a:rPr lang="en-US" sz="2000" b="1" dirty="0">
                          <a:effectLst/>
                        </a:rPr>
                        <a:t>(m)</a:t>
                      </a:r>
                      <a:endParaRPr lang="vi-VN"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extLst>
                  <a:ext uri="{0D108BD9-81ED-4DB2-BD59-A6C34878D82A}">
                    <a16:rowId xmlns:a16="http://schemas.microsoft.com/office/drawing/2014/main" val="2905437648"/>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dirty="0">
                          <a:effectLst/>
                        </a:rPr>
                        <a:t>GCP1</a:t>
                      </a:r>
                      <a:endParaRPr lang="vi-VN"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0.029</a:t>
                      </a:r>
                      <a:endParaRPr lang="vi-VN"/>
                    </a:p>
                  </a:txBody>
                  <a:tcPr marL="17780" marR="17780" marT="0" marB="0" anchor="b"/>
                </a:tc>
                <a:tc>
                  <a:txBody>
                    <a:bodyPr/>
                    <a:lstStyle/>
                    <a:p>
                      <a:pPr algn="ctr"/>
                      <a:r>
                        <a:rPr lang="en-US" sz="2000">
                          <a:effectLst/>
                        </a:rPr>
                        <a:t>0.031</a:t>
                      </a:r>
                      <a:endParaRPr lang="vi-VN"/>
                    </a:p>
                  </a:txBody>
                  <a:tcPr marL="17780" marR="17780" marT="0" marB="0" anchor="b"/>
                </a:tc>
                <a:tc>
                  <a:txBody>
                    <a:bodyPr/>
                    <a:lstStyle/>
                    <a:p>
                      <a:pPr algn="ctr"/>
                      <a:r>
                        <a:rPr lang="en-US" sz="2000">
                          <a:effectLst/>
                        </a:rPr>
                        <a:t>-0.007</a:t>
                      </a:r>
                      <a:endParaRPr lang="vi-VN"/>
                    </a:p>
                  </a:txBody>
                  <a:tcPr marL="17780" marR="17780" marT="0" marB="0" anchor="b"/>
                </a:tc>
                <a:tc>
                  <a:txBody>
                    <a:bodyPr/>
                    <a:lstStyle/>
                    <a:p>
                      <a:pPr algn="ctr"/>
                      <a:r>
                        <a:rPr lang="en-US" sz="2000">
                          <a:effectLst/>
                        </a:rPr>
                        <a:t>0.043</a:t>
                      </a:r>
                      <a:endParaRPr lang="vi-VN"/>
                    </a:p>
                  </a:txBody>
                  <a:tcPr marL="17780" marR="17780" marT="0" marB="0" anchor="b"/>
                </a:tc>
                <a:tc>
                  <a:txBody>
                    <a:bodyPr/>
                    <a:lstStyle/>
                    <a:p>
                      <a:pPr algn="ctr"/>
                      <a:r>
                        <a:rPr lang="en-US" sz="2000">
                          <a:effectLst/>
                        </a:rPr>
                        <a:t>0.043</a:t>
                      </a:r>
                      <a:endParaRPr lang="vi-VN"/>
                    </a:p>
                  </a:txBody>
                  <a:tcPr marL="17780" marR="17780" marT="0" marB="0" anchor="b"/>
                </a:tc>
                <a:extLst>
                  <a:ext uri="{0D108BD9-81ED-4DB2-BD59-A6C34878D82A}">
                    <a16:rowId xmlns:a16="http://schemas.microsoft.com/office/drawing/2014/main" val="2228564072"/>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dirty="0">
                          <a:effectLst/>
                        </a:rPr>
                        <a:t>GCP2</a:t>
                      </a:r>
                      <a:endParaRPr lang="vi-VN"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-0.013</a:t>
                      </a:r>
                      <a:endParaRPr lang="vi-VN"/>
                    </a:p>
                  </a:txBody>
                  <a:tcPr marL="17780" marR="17780" marT="0" marB="0" anchor="b"/>
                </a:tc>
                <a:tc>
                  <a:txBody>
                    <a:bodyPr/>
                    <a:lstStyle/>
                    <a:p>
                      <a:pPr algn="ctr"/>
                      <a:r>
                        <a:rPr lang="en-US" sz="2000">
                          <a:effectLst/>
                        </a:rPr>
                        <a:t>-0.041</a:t>
                      </a:r>
                      <a:endParaRPr lang="vi-VN"/>
                    </a:p>
                  </a:txBody>
                  <a:tcPr marL="17780" marR="17780" marT="0" marB="0" anchor="b"/>
                </a:tc>
                <a:tc>
                  <a:txBody>
                    <a:bodyPr/>
                    <a:lstStyle/>
                    <a:p>
                      <a:pPr algn="ctr"/>
                      <a:r>
                        <a:rPr lang="en-US" sz="2000">
                          <a:effectLst/>
                        </a:rPr>
                        <a:t>-0.004</a:t>
                      </a:r>
                      <a:endParaRPr lang="vi-VN"/>
                    </a:p>
                  </a:txBody>
                  <a:tcPr marL="17780" marR="17780" marT="0" marB="0" anchor="b"/>
                </a:tc>
                <a:tc>
                  <a:txBody>
                    <a:bodyPr/>
                    <a:lstStyle/>
                    <a:p>
                      <a:pPr algn="ctr"/>
                      <a:r>
                        <a:rPr lang="en-US" sz="2000">
                          <a:effectLst/>
                        </a:rPr>
                        <a:t>0.043</a:t>
                      </a:r>
                      <a:endParaRPr lang="vi-VN"/>
                    </a:p>
                  </a:txBody>
                  <a:tcPr marL="17780" marR="17780" marT="0" marB="0" anchor="b"/>
                </a:tc>
                <a:tc>
                  <a:txBody>
                    <a:bodyPr/>
                    <a:lstStyle/>
                    <a:p>
                      <a:pPr algn="ctr"/>
                      <a:r>
                        <a:rPr lang="en-US" sz="2000">
                          <a:effectLst/>
                        </a:rPr>
                        <a:t>0.043</a:t>
                      </a:r>
                      <a:endParaRPr lang="vi-VN"/>
                    </a:p>
                  </a:txBody>
                  <a:tcPr marL="17780" marR="17780" marT="0" marB="0" anchor="b"/>
                </a:tc>
                <a:extLst>
                  <a:ext uri="{0D108BD9-81ED-4DB2-BD59-A6C34878D82A}">
                    <a16:rowId xmlns:a16="http://schemas.microsoft.com/office/drawing/2014/main" val="2795985831"/>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GCP3</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0.009</a:t>
                      </a:r>
                      <a:endParaRPr lang="vi-VN" dirty="0"/>
                    </a:p>
                  </a:txBody>
                  <a:tcPr marL="17780" marR="17780" marT="0" marB="0" anchor="b"/>
                </a:tc>
                <a:tc>
                  <a:txBody>
                    <a:bodyPr/>
                    <a:lstStyle/>
                    <a:p>
                      <a:pPr algn="ctr"/>
                      <a:r>
                        <a:rPr lang="en-US" sz="2000">
                          <a:effectLst/>
                        </a:rPr>
                        <a:t>0.025</a:t>
                      </a:r>
                      <a:endParaRPr lang="vi-VN"/>
                    </a:p>
                  </a:txBody>
                  <a:tcPr marL="17780" marR="17780" marT="0" marB="0" anchor="b"/>
                </a:tc>
                <a:tc>
                  <a:txBody>
                    <a:bodyPr/>
                    <a:lstStyle/>
                    <a:p>
                      <a:pPr algn="ctr"/>
                      <a:r>
                        <a:rPr lang="en-US" sz="2000">
                          <a:effectLst/>
                        </a:rPr>
                        <a:t>0.004</a:t>
                      </a:r>
                      <a:endParaRPr lang="vi-VN"/>
                    </a:p>
                  </a:txBody>
                  <a:tcPr marL="17780" marR="17780" marT="0" marB="0" anchor="b"/>
                </a:tc>
                <a:tc>
                  <a:txBody>
                    <a:bodyPr/>
                    <a:lstStyle/>
                    <a:p>
                      <a:pPr algn="ctr"/>
                      <a:r>
                        <a:rPr lang="en-US" sz="2000">
                          <a:effectLst/>
                        </a:rPr>
                        <a:t>0.026</a:t>
                      </a:r>
                      <a:endParaRPr lang="vi-VN"/>
                    </a:p>
                  </a:txBody>
                  <a:tcPr marL="17780" marR="17780" marT="0" marB="0" anchor="b"/>
                </a:tc>
                <a:tc>
                  <a:txBody>
                    <a:bodyPr/>
                    <a:lstStyle/>
                    <a:p>
                      <a:pPr algn="ctr"/>
                      <a:r>
                        <a:rPr lang="en-US" sz="2000">
                          <a:effectLst/>
                        </a:rPr>
                        <a:t>0.027</a:t>
                      </a:r>
                      <a:endParaRPr lang="vi-VN"/>
                    </a:p>
                  </a:txBody>
                  <a:tcPr marL="17780" marR="17780" marT="0" marB="0" anchor="b"/>
                </a:tc>
                <a:extLst>
                  <a:ext uri="{0D108BD9-81ED-4DB2-BD59-A6C34878D82A}">
                    <a16:rowId xmlns:a16="http://schemas.microsoft.com/office/drawing/2014/main" val="4290312871"/>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GCP5</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-0.006</a:t>
                      </a:r>
                      <a:endParaRPr lang="vi-VN" dirty="0"/>
                    </a:p>
                  </a:txBody>
                  <a:tcPr marL="17780" marR="17780" marT="0" marB="0" anchor="b"/>
                </a:tc>
                <a:tc>
                  <a:txBody>
                    <a:bodyPr/>
                    <a:lstStyle/>
                    <a:p>
                      <a:pPr algn="ctr"/>
                      <a:r>
                        <a:rPr lang="en-US" sz="2000">
                          <a:effectLst/>
                        </a:rPr>
                        <a:t>-0.009</a:t>
                      </a:r>
                      <a:endParaRPr lang="vi-VN"/>
                    </a:p>
                  </a:txBody>
                  <a:tcPr marL="17780" marR="17780" marT="0" marB="0" anchor="b"/>
                </a:tc>
                <a:tc>
                  <a:txBody>
                    <a:bodyPr/>
                    <a:lstStyle/>
                    <a:p>
                      <a:pPr algn="ctr"/>
                      <a:r>
                        <a:rPr lang="en-US" sz="2000">
                          <a:effectLst/>
                        </a:rPr>
                        <a:t>0.001</a:t>
                      </a:r>
                      <a:endParaRPr lang="vi-VN"/>
                    </a:p>
                  </a:txBody>
                  <a:tcPr marL="17780" marR="17780" marT="0" marB="0" anchor="b"/>
                </a:tc>
                <a:tc>
                  <a:txBody>
                    <a:bodyPr/>
                    <a:lstStyle/>
                    <a:p>
                      <a:pPr algn="ctr"/>
                      <a:r>
                        <a:rPr lang="en-US" sz="2000">
                          <a:effectLst/>
                        </a:rPr>
                        <a:t>0.011</a:t>
                      </a:r>
                      <a:endParaRPr lang="vi-VN"/>
                    </a:p>
                  </a:txBody>
                  <a:tcPr marL="17780" marR="17780" marT="0" marB="0" anchor="b"/>
                </a:tc>
                <a:tc>
                  <a:txBody>
                    <a:bodyPr/>
                    <a:lstStyle/>
                    <a:p>
                      <a:pPr algn="ctr"/>
                      <a:r>
                        <a:rPr lang="en-US" sz="2000">
                          <a:effectLst/>
                        </a:rPr>
                        <a:t>0.011</a:t>
                      </a:r>
                      <a:endParaRPr lang="vi-VN"/>
                    </a:p>
                  </a:txBody>
                  <a:tcPr marL="17780" marR="17780" marT="0" marB="0" anchor="b"/>
                </a:tc>
                <a:extLst>
                  <a:ext uri="{0D108BD9-81ED-4DB2-BD59-A6C34878D82A}">
                    <a16:rowId xmlns:a16="http://schemas.microsoft.com/office/drawing/2014/main" val="1817715481"/>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GCP6</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-0.005</a:t>
                      </a:r>
                      <a:endParaRPr lang="vi-VN"/>
                    </a:p>
                  </a:txBody>
                  <a:tcPr marL="17780" marR="17780" marT="0" marB="0" anchor="b"/>
                </a:tc>
                <a:tc>
                  <a:txBody>
                    <a:bodyPr/>
                    <a:lstStyle/>
                    <a:p>
                      <a:pPr algn="ctr"/>
                      <a:r>
                        <a:rPr lang="en-US" sz="2000">
                          <a:effectLst/>
                        </a:rPr>
                        <a:t>-0.009</a:t>
                      </a:r>
                      <a:endParaRPr lang="vi-VN"/>
                    </a:p>
                  </a:txBody>
                  <a:tcPr marL="17780" marR="17780" marT="0" marB="0" anchor="b"/>
                </a:tc>
                <a:tc>
                  <a:txBody>
                    <a:bodyPr/>
                    <a:lstStyle/>
                    <a:p>
                      <a:pPr algn="ctr"/>
                      <a:r>
                        <a:rPr lang="en-US" sz="2000">
                          <a:effectLst/>
                        </a:rPr>
                        <a:t>0.002</a:t>
                      </a:r>
                      <a:endParaRPr lang="vi-VN"/>
                    </a:p>
                  </a:txBody>
                  <a:tcPr marL="17780" marR="17780" marT="0" marB="0" anchor="b"/>
                </a:tc>
                <a:tc>
                  <a:txBody>
                    <a:bodyPr/>
                    <a:lstStyle/>
                    <a:p>
                      <a:pPr algn="ctr"/>
                      <a:r>
                        <a:rPr lang="en-US" sz="2000">
                          <a:effectLst/>
                        </a:rPr>
                        <a:t>0.010</a:t>
                      </a:r>
                      <a:endParaRPr lang="vi-VN"/>
                    </a:p>
                  </a:txBody>
                  <a:tcPr marL="17780" marR="17780" marT="0" marB="0" anchor="b"/>
                </a:tc>
                <a:tc>
                  <a:txBody>
                    <a:bodyPr/>
                    <a:lstStyle/>
                    <a:p>
                      <a:pPr algn="ctr"/>
                      <a:r>
                        <a:rPr lang="en-US" sz="2000">
                          <a:effectLst/>
                        </a:rPr>
                        <a:t>0.011</a:t>
                      </a:r>
                      <a:endParaRPr lang="vi-VN"/>
                    </a:p>
                  </a:txBody>
                  <a:tcPr marL="17780" marR="17780" marT="0" marB="0" anchor="b"/>
                </a:tc>
                <a:extLst>
                  <a:ext uri="{0D108BD9-81ED-4DB2-BD59-A6C34878D82A}">
                    <a16:rowId xmlns:a16="http://schemas.microsoft.com/office/drawing/2014/main" val="3144891205"/>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GCP8</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-0.005</a:t>
                      </a:r>
                      <a:endParaRPr lang="vi-VN"/>
                    </a:p>
                  </a:txBody>
                  <a:tcPr marL="17780" marR="17780" marT="0" marB="0" anchor="b"/>
                </a:tc>
                <a:tc>
                  <a:txBody>
                    <a:bodyPr/>
                    <a:lstStyle/>
                    <a:p>
                      <a:pPr algn="ctr"/>
                      <a:r>
                        <a:rPr lang="en-US" sz="2000" dirty="0">
                          <a:effectLst/>
                        </a:rPr>
                        <a:t>-0.005</a:t>
                      </a:r>
                      <a:endParaRPr lang="vi-VN" dirty="0"/>
                    </a:p>
                  </a:txBody>
                  <a:tcPr marL="17780" marR="17780" marT="0" marB="0" anchor="b"/>
                </a:tc>
                <a:tc>
                  <a:txBody>
                    <a:bodyPr/>
                    <a:lstStyle/>
                    <a:p>
                      <a:pPr algn="ctr"/>
                      <a:r>
                        <a:rPr lang="en-US" sz="2000">
                          <a:effectLst/>
                        </a:rPr>
                        <a:t>-0.012</a:t>
                      </a:r>
                      <a:endParaRPr lang="vi-VN"/>
                    </a:p>
                  </a:txBody>
                  <a:tcPr marL="17780" marR="17780" marT="0" marB="0" anchor="b"/>
                </a:tc>
                <a:tc>
                  <a:txBody>
                    <a:bodyPr/>
                    <a:lstStyle/>
                    <a:p>
                      <a:pPr algn="ctr"/>
                      <a:r>
                        <a:rPr lang="en-US" sz="2000">
                          <a:effectLst/>
                        </a:rPr>
                        <a:t>0.007</a:t>
                      </a:r>
                      <a:endParaRPr lang="vi-VN"/>
                    </a:p>
                  </a:txBody>
                  <a:tcPr marL="17780" marR="17780" marT="0" marB="0" anchor="b"/>
                </a:tc>
                <a:tc>
                  <a:txBody>
                    <a:bodyPr/>
                    <a:lstStyle/>
                    <a:p>
                      <a:pPr algn="ctr"/>
                      <a:r>
                        <a:rPr lang="en-US" sz="2000">
                          <a:effectLst/>
                        </a:rPr>
                        <a:t>0.014</a:t>
                      </a:r>
                      <a:endParaRPr lang="vi-VN"/>
                    </a:p>
                  </a:txBody>
                  <a:tcPr marL="17780" marR="17780" marT="0" marB="0" anchor="b"/>
                </a:tc>
                <a:extLst>
                  <a:ext uri="{0D108BD9-81ED-4DB2-BD59-A6C34878D82A}">
                    <a16:rowId xmlns:a16="http://schemas.microsoft.com/office/drawing/2014/main" val="963144961"/>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GCP10</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-0.013</a:t>
                      </a:r>
                      <a:endParaRPr lang="vi-VN"/>
                    </a:p>
                  </a:txBody>
                  <a:tcPr marL="17780" marR="17780" marT="0" marB="0" anchor="b"/>
                </a:tc>
                <a:tc>
                  <a:txBody>
                    <a:bodyPr/>
                    <a:lstStyle/>
                    <a:p>
                      <a:pPr algn="ctr"/>
                      <a:r>
                        <a:rPr lang="en-US" sz="2000">
                          <a:effectLst/>
                        </a:rPr>
                        <a:t>0.017</a:t>
                      </a:r>
                      <a:endParaRPr lang="vi-VN"/>
                    </a:p>
                  </a:txBody>
                  <a:tcPr marL="17780" marR="17780" marT="0" marB="0" anchor="b"/>
                </a:tc>
                <a:tc>
                  <a:txBody>
                    <a:bodyPr/>
                    <a:lstStyle/>
                    <a:p>
                      <a:pPr algn="ctr"/>
                      <a:r>
                        <a:rPr lang="en-US" sz="2000">
                          <a:effectLst/>
                        </a:rPr>
                        <a:t>0.007</a:t>
                      </a:r>
                      <a:endParaRPr lang="vi-VN"/>
                    </a:p>
                  </a:txBody>
                  <a:tcPr marL="17780" marR="17780" marT="0" marB="0" anchor="b"/>
                </a:tc>
                <a:tc>
                  <a:txBody>
                    <a:bodyPr/>
                    <a:lstStyle/>
                    <a:p>
                      <a:pPr algn="ctr"/>
                      <a:r>
                        <a:rPr lang="en-US" sz="2000">
                          <a:effectLst/>
                        </a:rPr>
                        <a:t>0.022</a:t>
                      </a:r>
                      <a:endParaRPr lang="vi-VN"/>
                    </a:p>
                  </a:txBody>
                  <a:tcPr marL="17780" marR="17780" marT="0" marB="0" anchor="b"/>
                </a:tc>
                <a:tc>
                  <a:txBody>
                    <a:bodyPr/>
                    <a:lstStyle/>
                    <a:p>
                      <a:pPr algn="ctr"/>
                      <a:r>
                        <a:rPr lang="en-US" sz="2000">
                          <a:effectLst/>
                        </a:rPr>
                        <a:t>0.023</a:t>
                      </a:r>
                      <a:endParaRPr lang="vi-VN"/>
                    </a:p>
                  </a:txBody>
                  <a:tcPr marL="17780" marR="17780" marT="0" marB="0" anchor="b"/>
                </a:tc>
                <a:extLst>
                  <a:ext uri="{0D108BD9-81ED-4DB2-BD59-A6C34878D82A}">
                    <a16:rowId xmlns:a16="http://schemas.microsoft.com/office/drawing/2014/main" val="2080266714"/>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GCP12</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0.005</a:t>
                      </a:r>
                      <a:endParaRPr lang="vi-VN"/>
                    </a:p>
                  </a:txBody>
                  <a:tcPr marL="17780" marR="17780" marT="0" marB="0" anchor="b"/>
                </a:tc>
                <a:tc>
                  <a:txBody>
                    <a:bodyPr/>
                    <a:lstStyle/>
                    <a:p>
                      <a:pPr algn="ctr"/>
                      <a:r>
                        <a:rPr lang="en-US" sz="2000">
                          <a:effectLst/>
                        </a:rPr>
                        <a:t>-0.024</a:t>
                      </a:r>
                      <a:endParaRPr lang="vi-VN"/>
                    </a:p>
                  </a:txBody>
                  <a:tcPr marL="17780" marR="17780" marT="0" marB="0" anchor="b"/>
                </a:tc>
                <a:tc>
                  <a:txBody>
                    <a:bodyPr/>
                    <a:lstStyle/>
                    <a:p>
                      <a:pPr algn="ctr"/>
                      <a:r>
                        <a:rPr lang="en-US" sz="2000" dirty="0">
                          <a:effectLst/>
                        </a:rPr>
                        <a:t>0.008</a:t>
                      </a:r>
                      <a:endParaRPr lang="vi-VN" dirty="0"/>
                    </a:p>
                  </a:txBody>
                  <a:tcPr marL="17780" marR="17780" marT="0" marB="0" anchor="b"/>
                </a:tc>
                <a:tc>
                  <a:txBody>
                    <a:bodyPr/>
                    <a:lstStyle/>
                    <a:p>
                      <a:pPr algn="ctr"/>
                      <a:r>
                        <a:rPr lang="en-US" sz="2000">
                          <a:effectLst/>
                        </a:rPr>
                        <a:t>0.024</a:t>
                      </a:r>
                      <a:endParaRPr lang="vi-VN"/>
                    </a:p>
                  </a:txBody>
                  <a:tcPr marL="17780" marR="17780" marT="0" marB="0" anchor="b"/>
                </a:tc>
                <a:tc>
                  <a:txBody>
                    <a:bodyPr/>
                    <a:lstStyle/>
                    <a:p>
                      <a:pPr algn="ctr"/>
                      <a:r>
                        <a:rPr lang="en-US" sz="2000">
                          <a:effectLst/>
                        </a:rPr>
                        <a:t>0.025</a:t>
                      </a:r>
                      <a:endParaRPr lang="vi-VN"/>
                    </a:p>
                  </a:txBody>
                  <a:tcPr marL="17780" marR="17780" marT="0" marB="0" anchor="b"/>
                </a:tc>
                <a:extLst>
                  <a:ext uri="{0D108BD9-81ED-4DB2-BD59-A6C34878D82A}">
                    <a16:rowId xmlns:a16="http://schemas.microsoft.com/office/drawing/2014/main" val="2151468422"/>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GCP14</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-0.002</a:t>
                      </a:r>
                      <a:endParaRPr lang="vi-VN"/>
                    </a:p>
                  </a:txBody>
                  <a:tcPr marL="17780" marR="17780" marT="0" marB="0" anchor="b"/>
                </a:tc>
                <a:tc>
                  <a:txBody>
                    <a:bodyPr/>
                    <a:lstStyle/>
                    <a:p>
                      <a:pPr algn="ctr"/>
                      <a:r>
                        <a:rPr lang="en-US" sz="2000">
                          <a:effectLst/>
                        </a:rPr>
                        <a:t>-0.001</a:t>
                      </a:r>
                      <a:endParaRPr lang="vi-VN"/>
                    </a:p>
                  </a:txBody>
                  <a:tcPr marL="17780" marR="17780" marT="0" marB="0" anchor="b"/>
                </a:tc>
                <a:tc>
                  <a:txBody>
                    <a:bodyPr/>
                    <a:lstStyle/>
                    <a:p>
                      <a:pPr algn="ctr"/>
                      <a:r>
                        <a:rPr lang="en-US" sz="2000" dirty="0">
                          <a:effectLst/>
                        </a:rPr>
                        <a:t>-0.017</a:t>
                      </a:r>
                      <a:endParaRPr lang="vi-VN" dirty="0"/>
                    </a:p>
                  </a:txBody>
                  <a:tcPr marL="17780" marR="17780" marT="0" marB="0" anchor="b"/>
                </a:tc>
                <a:tc>
                  <a:txBody>
                    <a:bodyPr/>
                    <a:lstStyle/>
                    <a:p>
                      <a:pPr algn="ctr"/>
                      <a:r>
                        <a:rPr lang="en-US" sz="2000">
                          <a:effectLst/>
                        </a:rPr>
                        <a:t>0.002</a:t>
                      </a:r>
                      <a:endParaRPr lang="vi-VN"/>
                    </a:p>
                  </a:txBody>
                  <a:tcPr marL="17780" marR="17780" marT="0" marB="0" anchor="b"/>
                </a:tc>
                <a:tc>
                  <a:txBody>
                    <a:bodyPr/>
                    <a:lstStyle/>
                    <a:p>
                      <a:pPr algn="ctr"/>
                      <a:r>
                        <a:rPr lang="en-US" sz="2000">
                          <a:effectLst/>
                        </a:rPr>
                        <a:t>0.017</a:t>
                      </a:r>
                      <a:endParaRPr lang="vi-VN"/>
                    </a:p>
                  </a:txBody>
                  <a:tcPr marL="17780" marR="17780" marT="0" marB="0" anchor="b"/>
                </a:tc>
                <a:extLst>
                  <a:ext uri="{0D108BD9-81ED-4DB2-BD59-A6C34878D82A}">
                    <a16:rowId xmlns:a16="http://schemas.microsoft.com/office/drawing/2014/main" val="2547895365"/>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GCP15</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-0.005</a:t>
                      </a:r>
                      <a:endParaRPr lang="vi-VN"/>
                    </a:p>
                  </a:txBody>
                  <a:tcPr marL="17780" marR="17780" marT="0" marB="0" anchor="b"/>
                </a:tc>
                <a:tc>
                  <a:txBody>
                    <a:bodyPr/>
                    <a:lstStyle/>
                    <a:p>
                      <a:pPr algn="ctr"/>
                      <a:r>
                        <a:rPr lang="en-US" sz="2000">
                          <a:effectLst/>
                        </a:rPr>
                        <a:t>0.009</a:t>
                      </a:r>
                      <a:endParaRPr lang="vi-VN"/>
                    </a:p>
                  </a:txBody>
                  <a:tcPr marL="17780" marR="17780" marT="0" marB="0" anchor="b"/>
                </a:tc>
                <a:tc>
                  <a:txBody>
                    <a:bodyPr/>
                    <a:lstStyle/>
                    <a:p>
                      <a:pPr algn="ctr"/>
                      <a:r>
                        <a:rPr lang="en-US" sz="2000" dirty="0">
                          <a:effectLst/>
                        </a:rPr>
                        <a:t>0.012</a:t>
                      </a:r>
                      <a:endParaRPr lang="vi-VN" dirty="0"/>
                    </a:p>
                  </a:txBody>
                  <a:tcPr marL="17780" marR="17780" marT="0" marB="0" anchor="b"/>
                </a:tc>
                <a:tc>
                  <a:txBody>
                    <a:bodyPr/>
                    <a:lstStyle/>
                    <a:p>
                      <a:pPr algn="ctr"/>
                      <a:r>
                        <a:rPr lang="en-US" sz="2000" dirty="0">
                          <a:effectLst/>
                        </a:rPr>
                        <a:t>0.011</a:t>
                      </a:r>
                      <a:endParaRPr lang="vi-VN" dirty="0"/>
                    </a:p>
                  </a:txBody>
                  <a:tcPr marL="17780" marR="17780" marT="0" marB="0" anchor="b"/>
                </a:tc>
                <a:tc>
                  <a:txBody>
                    <a:bodyPr/>
                    <a:lstStyle/>
                    <a:p>
                      <a:pPr algn="ctr"/>
                      <a:r>
                        <a:rPr lang="en-US" sz="2000">
                          <a:effectLst/>
                        </a:rPr>
                        <a:t>0.016</a:t>
                      </a:r>
                      <a:endParaRPr lang="vi-VN"/>
                    </a:p>
                  </a:txBody>
                  <a:tcPr marL="17780" marR="17780" marT="0" marB="0" anchor="b"/>
                </a:tc>
                <a:extLst>
                  <a:ext uri="{0D108BD9-81ED-4DB2-BD59-A6C34878D82A}">
                    <a16:rowId xmlns:a16="http://schemas.microsoft.com/office/drawing/2014/main" val="3549738781"/>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GCP16</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-0.002</a:t>
                      </a:r>
                      <a:endParaRPr lang="vi-VN"/>
                    </a:p>
                  </a:txBody>
                  <a:tcPr marL="17780" marR="17780" marT="0" marB="0" anchor="b"/>
                </a:tc>
                <a:tc>
                  <a:txBody>
                    <a:bodyPr/>
                    <a:lstStyle/>
                    <a:p>
                      <a:pPr algn="ctr"/>
                      <a:r>
                        <a:rPr lang="en-US" sz="2000">
                          <a:effectLst/>
                        </a:rPr>
                        <a:t>0.001</a:t>
                      </a:r>
                      <a:endParaRPr lang="vi-VN"/>
                    </a:p>
                  </a:txBody>
                  <a:tcPr marL="17780" marR="17780" marT="0" marB="0" anchor="b"/>
                </a:tc>
                <a:tc>
                  <a:txBody>
                    <a:bodyPr/>
                    <a:lstStyle/>
                    <a:p>
                      <a:pPr algn="ctr"/>
                      <a:r>
                        <a:rPr lang="en-US" sz="2000">
                          <a:effectLst/>
                        </a:rPr>
                        <a:t>-0.003</a:t>
                      </a:r>
                      <a:endParaRPr lang="vi-VN"/>
                    </a:p>
                  </a:txBody>
                  <a:tcPr marL="17780" marR="17780" marT="0" marB="0" anchor="b"/>
                </a:tc>
                <a:tc>
                  <a:txBody>
                    <a:bodyPr/>
                    <a:lstStyle/>
                    <a:p>
                      <a:pPr algn="ctr"/>
                      <a:r>
                        <a:rPr lang="en-US" sz="2000" dirty="0">
                          <a:effectLst/>
                        </a:rPr>
                        <a:t>0.002</a:t>
                      </a:r>
                      <a:endParaRPr lang="vi-VN" dirty="0"/>
                    </a:p>
                  </a:txBody>
                  <a:tcPr marL="17780" marR="17780" marT="0" marB="0" anchor="b"/>
                </a:tc>
                <a:tc>
                  <a:txBody>
                    <a:bodyPr/>
                    <a:lstStyle/>
                    <a:p>
                      <a:pPr algn="ctr"/>
                      <a:r>
                        <a:rPr lang="en-US" sz="2000" dirty="0">
                          <a:effectLst/>
                        </a:rPr>
                        <a:t>0.004</a:t>
                      </a:r>
                      <a:endParaRPr lang="vi-VN" dirty="0"/>
                    </a:p>
                  </a:txBody>
                  <a:tcPr marL="17780" marR="17780" marT="0" marB="0" anchor="b"/>
                </a:tc>
                <a:extLst>
                  <a:ext uri="{0D108BD9-81ED-4DB2-BD59-A6C34878D82A}">
                    <a16:rowId xmlns:a16="http://schemas.microsoft.com/office/drawing/2014/main" val="1809797828"/>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GCP19</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a:effectLst/>
                        </a:rPr>
                        <a:t>0.002</a:t>
                      </a:r>
                      <a:endParaRPr lang="vi-VN"/>
                    </a:p>
                  </a:txBody>
                  <a:tcPr marL="17780" marR="17780" marT="0" marB="0" anchor="b"/>
                </a:tc>
                <a:tc>
                  <a:txBody>
                    <a:bodyPr/>
                    <a:lstStyle/>
                    <a:p>
                      <a:pPr algn="ctr"/>
                      <a:r>
                        <a:rPr lang="en-US" sz="2000">
                          <a:effectLst/>
                        </a:rPr>
                        <a:t>0.001</a:t>
                      </a:r>
                      <a:endParaRPr lang="vi-VN"/>
                    </a:p>
                  </a:txBody>
                  <a:tcPr marL="17780" marR="17780" marT="0" marB="0" anchor="b"/>
                </a:tc>
                <a:tc>
                  <a:txBody>
                    <a:bodyPr/>
                    <a:lstStyle/>
                    <a:p>
                      <a:pPr algn="ctr"/>
                      <a:r>
                        <a:rPr lang="en-US" sz="2000">
                          <a:effectLst/>
                        </a:rPr>
                        <a:t>0.000</a:t>
                      </a:r>
                      <a:endParaRPr lang="vi-VN"/>
                    </a:p>
                  </a:txBody>
                  <a:tcPr marL="17780" marR="17780" marT="0" marB="0" anchor="b"/>
                </a:tc>
                <a:tc>
                  <a:txBody>
                    <a:bodyPr/>
                    <a:lstStyle/>
                    <a:p>
                      <a:pPr algn="ctr"/>
                      <a:r>
                        <a:rPr lang="en-US" sz="2000">
                          <a:effectLst/>
                        </a:rPr>
                        <a:t>0.002</a:t>
                      </a:r>
                      <a:endParaRPr lang="vi-VN"/>
                    </a:p>
                  </a:txBody>
                  <a:tcPr marL="17780" marR="17780" marT="0" marB="0" anchor="b"/>
                </a:tc>
                <a:tc>
                  <a:txBody>
                    <a:bodyPr/>
                    <a:lstStyle/>
                    <a:p>
                      <a:pPr algn="ctr"/>
                      <a:r>
                        <a:rPr lang="en-US" sz="2000" dirty="0">
                          <a:effectLst/>
                        </a:rPr>
                        <a:t>0.002</a:t>
                      </a:r>
                      <a:endParaRPr lang="vi-VN" dirty="0"/>
                    </a:p>
                  </a:txBody>
                  <a:tcPr marL="17780" marR="17780" marT="0" marB="0" anchor="b"/>
                </a:tc>
                <a:extLst>
                  <a:ext uri="{0D108BD9-81ED-4DB2-BD59-A6C34878D82A}">
                    <a16:rowId xmlns:a16="http://schemas.microsoft.com/office/drawing/2014/main" val="1903537535"/>
                  </a:ext>
                </a:extLst>
              </a:tr>
              <a:tr h="438924">
                <a:tc>
                  <a:txBody>
                    <a:bodyPr/>
                    <a:lstStyle/>
                    <a:p>
                      <a:pPr indent="144145" algn="just">
                        <a:spcAft>
                          <a:spcPts val="0"/>
                        </a:spcAft>
                      </a:pPr>
                      <a:r>
                        <a:rPr lang="vi-VN" sz="2000">
                          <a:effectLst/>
                        </a:rPr>
                        <a:t> </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indent="144145" algn="ctr">
                        <a:spcAft>
                          <a:spcPts val="0"/>
                        </a:spcAft>
                      </a:pPr>
                      <a:r>
                        <a:rPr lang="en-US" sz="2000">
                          <a:effectLst/>
                        </a:rPr>
                        <a:t>RMSE</a:t>
                      </a:r>
                      <a:endParaRPr lang="vi-VN" sz="2000">
                        <a:effectLst/>
                        <a:latin typeface="Times" panose="02020603050405020304" pitchFamily="18" charset="0"/>
                        <a:ea typeface="Times New Roman" panose="02020603050405020304" pitchFamily="18" charset="0"/>
                        <a:cs typeface="Times New Roman" panose="02020603050405020304" pitchFamily="18" charset="0"/>
                      </a:endParaRPr>
                    </a:p>
                  </a:txBody>
                  <a:tcPr marL="17780" marR="17780" marT="0" marB="0" anchor="b"/>
                </a:tc>
                <a:tc>
                  <a:txBody>
                    <a:bodyPr/>
                    <a:lstStyle/>
                    <a:p>
                      <a:pPr algn="ctr"/>
                      <a:r>
                        <a:rPr lang="en-US" sz="2000" dirty="0">
                          <a:effectLst/>
                        </a:rPr>
                        <a:t>0.011</a:t>
                      </a:r>
                      <a:endParaRPr lang="vi-VN" dirty="0"/>
                    </a:p>
                  </a:txBody>
                  <a:tcPr marL="17780" marR="17780" marT="0" marB="0" anchor="b"/>
                </a:tc>
                <a:tc>
                  <a:txBody>
                    <a:bodyPr/>
                    <a:lstStyle/>
                    <a:p>
                      <a:pPr algn="ctr"/>
                      <a:r>
                        <a:rPr lang="en-US" sz="2000" dirty="0">
                          <a:effectLst/>
                        </a:rPr>
                        <a:t>0.019</a:t>
                      </a:r>
                      <a:endParaRPr lang="vi-VN" dirty="0"/>
                    </a:p>
                  </a:txBody>
                  <a:tcPr marL="17780" marR="17780" marT="0" marB="0" anchor="b"/>
                </a:tc>
                <a:tc>
                  <a:txBody>
                    <a:bodyPr/>
                    <a:lstStyle/>
                    <a:p>
                      <a:pPr algn="ctr"/>
                      <a:r>
                        <a:rPr lang="en-US" sz="2000" dirty="0">
                          <a:effectLst/>
                        </a:rPr>
                        <a:t>0.008</a:t>
                      </a:r>
                      <a:endParaRPr lang="vi-VN" dirty="0"/>
                    </a:p>
                  </a:txBody>
                  <a:tcPr marL="17780" marR="17780" marT="0" marB="0" anchor="b"/>
                </a:tc>
                <a:tc>
                  <a:txBody>
                    <a:bodyPr/>
                    <a:lstStyle/>
                    <a:p>
                      <a:pPr algn="ctr"/>
                      <a:r>
                        <a:rPr lang="en-US" sz="2000" dirty="0">
                          <a:effectLst/>
                        </a:rPr>
                        <a:t>0.022</a:t>
                      </a:r>
                      <a:endParaRPr lang="vi-VN" dirty="0"/>
                    </a:p>
                  </a:txBody>
                  <a:tcPr marL="17780" marR="17780" marT="0" marB="0" anchor="b"/>
                </a:tc>
                <a:tc>
                  <a:txBody>
                    <a:bodyPr/>
                    <a:lstStyle/>
                    <a:p>
                      <a:pPr algn="ctr"/>
                      <a:r>
                        <a:rPr lang="en-US" sz="2000" dirty="0">
                          <a:effectLst/>
                        </a:rPr>
                        <a:t>0.023</a:t>
                      </a:r>
                      <a:endParaRPr lang="vi-VN" dirty="0"/>
                    </a:p>
                  </a:txBody>
                  <a:tcPr marL="17780" marR="17780" marT="0" marB="0" anchor="b"/>
                </a:tc>
                <a:extLst>
                  <a:ext uri="{0D108BD9-81ED-4DB2-BD59-A6C34878D82A}">
                    <a16:rowId xmlns:a16="http://schemas.microsoft.com/office/drawing/2014/main" val="3748390137"/>
                  </a:ext>
                </a:extLst>
              </a:tr>
            </a:tbl>
          </a:graphicData>
        </a:graphic>
      </p:graphicFrame>
      <p:pic>
        <p:nvPicPr>
          <p:cNvPr id="1037" name="Picture 13" descr="Elevation">
            <a:extLst>
              <a:ext uri="{FF2B5EF4-FFF2-40B4-BE49-F238E27FC236}">
                <a16:creationId xmlns:a16="http://schemas.microsoft.com/office/drawing/2014/main" id="{399B9145-0A3A-40BB-9EF7-9A197EABF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4727" y="18524214"/>
            <a:ext cx="13598665" cy="867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A22D06CB-AFBD-4AF5-97E4-2D466152BECA}"/>
              </a:ext>
            </a:extLst>
          </p:cNvPr>
          <p:cNvSpPr/>
          <p:nvPr/>
        </p:nvSpPr>
        <p:spPr>
          <a:xfrm>
            <a:off x="15135225" y="36990799"/>
            <a:ext cx="15132050" cy="477054"/>
          </a:xfrm>
          <a:prstGeom prst="rect">
            <a:avLst/>
          </a:prstGeom>
        </p:spPr>
        <p:txBody>
          <a:bodyPr>
            <a:spAutoFit/>
          </a:bodyPr>
          <a:lstStyle/>
          <a:p>
            <a:pPr indent="144145" algn="ctr">
              <a:spcBef>
                <a:spcPts val="600"/>
              </a:spcBef>
              <a:spcAft>
                <a:spcPts val="1200"/>
              </a:spcAft>
            </a:pPr>
            <a:r>
              <a:rPr lang="en-US" sz="2500" b="1" dirty="0">
                <a:latin typeface="Times" panose="02020603050405020304" pitchFamily="18" charset="0"/>
                <a:ea typeface="Times New Roman" panose="02020603050405020304" pitchFamily="18" charset="0"/>
                <a:cs typeface="Times New Roman" panose="02020603050405020304" pitchFamily="18" charset="0"/>
              </a:rPr>
              <a:t>Fig. 5. </a:t>
            </a:r>
            <a:r>
              <a:rPr lang="en-US" sz="2500" dirty="0">
                <a:latin typeface="Times" panose="02020603050405020304" pitchFamily="18" charset="0"/>
                <a:ea typeface="Times New Roman" panose="02020603050405020304" pitchFamily="18" charset="0"/>
                <a:cs typeface="Times New Roman" panose="02020603050405020304" pitchFamily="18" charset="0"/>
              </a:rPr>
              <a:t>Digital Surface Model (DSM) for the study area.</a:t>
            </a:r>
            <a:endParaRPr lang="vi-VN" sz="2500"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3EDDE4BA-2423-4596-99FC-A9FD706562E1}"/>
              </a:ext>
            </a:extLst>
          </p:cNvPr>
          <p:cNvSpPr/>
          <p:nvPr/>
        </p:nvSpPr>
        <p:spPr>
          <a:xfrm>
            <a:off x="18296825" y="27353474"/>
            <a:ext cx="8714471" cy="477054"/>
          </a:xfrm>
          <a:prstGeom prst="rect">
            <a:avLst/>
          </a:prstGeom>
        </p:spPr>
        <p:txBody>
          <a:bodyPr wrap="square">
            <a:spAutoFit/>
          </a:bodyPr>
          <a:lstStyle/>
          <a:p>
            <a:pPr indent="144145" algn="ctr">
              <a:spcBef>
                <a:spcPts val="600"/>
              </a:spcBef>
              <a:spcAft>
                <a:spcPts val="1200"/>
              </a:spcAft>
            </a:pPr>
            <a:r>
              <a:rPr lang="en-US" sz="2500" b="1" dirty="0">
                <a:latin typeface="Times" panose="02020603050405020304" pitchFamily="18" charset="0"/>
                <a:ea typeface="Times New Roman" panose="02020603050405020304" pitchFamily="18" charset="0"/>
                <a:cs typeface="Times New Roman" panose="02020603050405020304" pitchFamily="18" charset="0"/>
              </a:rPr>
              <a:t>Fig. 4. </a:t>
            </a:r>
            <a:r>
              <a:rPr lang="en-US" sz="2500" dirty="0">
                <a:latin typeface="Times" panose="02020603050405020304" pitchFamily="18" charset="0"/>
                <a:ea typeface="Times New Roman" panose="02020603050405020304" pitchFamily="18" charset="0"/>
                <a:cs typeface="Times New Roman" panose="02020603050405020304" pitchFamily="18" charset="0"/>
              </a:rPr>
              <a:t>Digital Surface Model (DSM) for the study area.</a:t>
            </a:r>
            <a:endParaRPr lang="vi-VN" sz="2500" dirty="0">
              <a:effectLst/>
              <a:latin typeface="Times" panose="02020603050405020304" pitchFamily="18" charset="0"/>
              <a:ea typeface="Times New Roman" panose="02020603050405020304" pitchFamily="18" charset="0"/>
              <a:cs typeface="Times New Roman" panose="02020603050405020304" pitchFamily="18" charset="0"/>
            </a:endParaRPr>
          </a:p>
        </p:txBody>
      </p:sp>
      <p:pic>
        <p:nvPicPr>
          <p:cNvPr id="1038" name="Picture 14" descr="Slope">
            <a:extLst>
              <a:ext uri="{FF2B5EF4-FFF2-40B4-BE49-F238E27FC236}">
                <a16:creationId xmlns:a16="http://schemas.microsoft.com/office/drawing/2014/main" id="{58920265-2A3B-41A7-9E39-28A414F9BF99}"/>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4232" y="28329242"/>
            <a:ext cx="13317810" cy="850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8985E01A-CA08-41B8-ACA5-59A6E0B999EE}"/>
              </a:ext>
            </a:extLst>
          </p:cNvPr>
          <p:cNvSpPr/>
          <p:nvPr/>
        </p:nvSpPr>
        <p:spPr>
          <a:xfrm>
            <a:off x="691375" y="38390766"/>
            <a:ext cx="28540666" cy="3970318"/>
          </a:xfrm>
          <a:prstGeom prst="rect">
            <a:avLst/>
          </a:prstGeom>
        </p:spPr>
        <p:txBody>
          <a:bodyPr wrap="square">
            <a:spAutoFit/>
          </a:bodyPr>
          <a:lstStyle/>
          <a:p>
            <a:pPr indent="711200" algn="just"/>
            <a:r>
              <a:rPr lang="en-US" sz="3600" dirty="0"/>
              <a:t>This research assesses potential application of small UAV, </a:t>
            </a:r>
            <a:r>
              <a:rPr lang="en-US" sz="3600" dirty="0" err="1"/>
              <a:t>SfM</a:t>
            </a:r>
            <a:r>
              <a:rPr lang="en-US" sz="3600" dirty="0"/>
              <a:t> photogrammetry for generating DSM and its accuracy assessment at open-pit coal mine area. Accordingly, a lightweight and low-cost DJI Phantom 3 Professional equipped by the nonmetric RGB Sony EXMOR camera was used. A total of 206 images were captured, and in addition, 19 GCPs were established and determined XYZ coordination (VN2000/ UTM Zone 48N) using a Leica TS09 total station (1”angular accuracy and 1.5 mm + 2 ppm distance accuracy).  </a:t>
            </a:r>
            <a:endParaRPr lang="vi-VN" sz="3600" dirty="0"/>
          </a:p>
          <a:p>
            <a:pPr indent="635000" algn="just">
              <a:spcAft>
                <a:spcPts val="0"/>
              </a:spcAft>
            </a:pPr>
            <a:r>
              <a:rPr lang="en-US" sz="3600" dirty="0">
                <a:latin typeface="Times" panose="02020603050405020304" pitchFamily="18" charset="0"/>
                <a:ea typeface="Times New Roman" panose="02020603050405020304" pitchFamily="18" charset="0"/>
                <a:cs typeface="Times New Roman" panose="02020603050405020304" pitchFamily="18" charset="0"/>
              </a:rPr>
              <a:t>The result showed that the DSM model has high accuracy; RMSE in the calibrating dataset is 0.8 cm and 2.2 cm for vertical and horizontal, respectively indicating high success-rate of fit, whereas RMSE in the checking dataset is 3.2 cm and 3.0 cm for vertical and horizontal, indicating high accuracy. These indicate that the processes of capturing images, establishment of GCPs, and photogrammetric processing were carried out successfully. </a:t>
            </a:r>
            <a:endParaRPr lang="vi-VN" sz="3600" dirty="0">
              <a:latin typeface="Times" panose="02020603050405020304" pitchFamily="18" charset="0"/>
              <a:ea typeface="Times New Roman" panose="02020603050405020304" pitchFamily="18" charset="0"/>
              <a:cs typeface="Times New Roman" panose="02020603050405020304" pitchFamily="18" charset="0"/>
            </a:endParaRPr>
          </a:p>
        </p:txBody>
      </p:sp>
      <p:pic>
        <p:nvPicPr>
          <p:cNvPr id="1039" name="Picture 15">
            <a:extLst>
              <a:ext uri="{FF2B5EF4-FFF2-40B4-BE49-F238E27FC236}">
                <a16:creationId xmlns:a16="http://schemas.microsoft.com/office/drawing/2014/main" id="{EA63763D-7AFB-42E7-B3BF-EC106E8E10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56"/>
          <a:stretch>
            <a:fillRect/>
          </a:stretch>
        </p:blipFill>
        <p:spPr bwMode="auto">
          <a:xfrm>
            <a:off x="10666754" y="23649091"/>
            <a:ext cx="2995564" cy="413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6">
            <a:extLst>
              <a:ext uri="{FF2B5EF4-FFF2-40B4-BE49-F238E27FC236}">
                <a16:creationId xmlns:a16="http://schemas.microsoft.com/office/drawing/2014/main" id="{47BC13F3-8F15-4328-BEA7-4A05B6CEDA91}"/>
              </a:ext>
            </a:extLst>
          </p:cNvPr>
          <p:cNvSpPr>
            <a:spLocks noChangeArrowheads="1"/>
          </p:cNvSpPr>
          <p:nvPr/>
        </p:nvSpPr>
        <p:spPr bwMode="auto">
          <a:xfrm>
            <a:off x="8608165" y="28024204"/>
            <a:ext cx="662251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144463" algn="ctr" defTabSz="914400" eaLnBrk="0" fontAlgn="base" hangingPunct="0">
              <a:spcBef>
                <a:spcPct val="0"/>
              </a:spcBef>
              <a:spcAft>
                <a:spcPct val="0"/>
              </a:spcAft>
            </a:pPr>
            <a:r>
              <a:rPr kumimoji="0" lang="vi-VN" altLang="en-US" sz="2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a:t>
            </a:r>
            <a:r>
              <a:rPr kumimoji="0" lang="en-US" altLang="en-US" sz="2500" b="1" i="0" u="none" strike="noStrike" cap="none" normalizeH="0" baseline="0" dirty="0" err="1">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a:t>
            </a:r>
            <a:r>
              <a:rPr kumimoji="0" lang="vi-VN" altLang="en-US" sz="2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g. </a:t>
            </a:r>
            <a:r>
              <a:rPr lang="vi-VN" altLang="en-US" sz="2500" b="1" dirty="0">
                <a:latin typeface="Arial" panose="020B0604020202020204" pitchFamily="34" charset="0"/>
                <a:ea typeface="Arial" panose="020B0604020202020204" pitchFamily="34" charset="0"/>
                <a:cs typeface="Arial" panose="020B0604020202020204" pitchFamily="34" charset="0"/>
              </a:rPr>
              <a:t>2</a:t>
            </a:r>
            <a:r>
              <a:rPr kumimoji="0" lang="vi-VN" altLang="en-US" sz="2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t>
            </a:r>
            <a:r>
              <a:rPr kumimoji="0" lang="vi-VN" altLang="en-US" sz="2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500" dirty="0"/>
              <a:t>Leica TS09 used for this study</a:t>
            </a:r>
            <a:endParaRPr kumimoji="0" lang="vi-VN" altLang="en-US" sz="2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73B40EBF-0A2D-4B71-858E-ADF74C3A81AC}"/>
              </a:ext>
            </a:extLst>
          </p:cNvPr>
          <p:cNvSpPr/>
          <p:nvPr/>
        </p:nvSpPr>
        <p:spPr>
          <a:xfrm>
            <a:off x="626321" y="37769956"/>
            <a:ext cx="2364750" cy="646331"/>
          </a:xfrm>
          <a:prstGeom prst="rect">
            <a:avLst/>
          </a:prstGeom>
        </p:spPr>
        <p:txBody>
          <a:bodyPr wrap="none">
            <a:spAutoFit/>
          </a:bodyPr>
          <a:lstStyle/>
          <a:p>
            <a:pPr algn="just">
              <a:spcBef>
                <a:spcPts val="2600"/>
              </a:spcBef>
              <a:spcAft>
                <a:spcPts val="1400"/>
              </a:spcAft>
              <a:tabLst>
                <a:tab pos="288290" algn="l"/>
              </a:tabLst>
            </a:pPr>
            <a:r>
              <a:rPr lang="en-US" sz="3600" b="1" dirty="0" err="1">
                <a:latin typeface="Times" panose="02020603050405020304" pitchFamily="18" charset="0"/>
                <a:ea typeface="Times New Roman" panose="02020603050405020304" pitchFamily="18" charset="0"/>
                <a:cs typeface="Times New Roman" panose="02020603050405020304" pitchFamily="18" charset="0"/>
              </a:rPr>
              <a:t>Conclution</a:t>
            </a:r>
            <a:endParaRPr lang="vi-VN" sz="3600" b="1"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0160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886</Words>
  <Application>Microsoft Office PowerPoint</Application>
  <PresentationFormat>Custom</PresentationFormat>
  <Paragraphs>229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Copperplate Gothic Bold</vt:lpstr>
      <vt:lpstr>Times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Hoang</dc:creator>
  <cp:lastModifiedBy>Noname</cp:lastModifiedBy>
  <cp:revision>26</cp:revision>
  <cp:lastPrinted>2017-09-06T03:44:44Z</cp:lastPrinted>
  <dcterms:created xsi:type="dcterms:W3CDTF">2017-09-05T09:57:59Z</dcterms:created>
  <dcterms:modified xsi:type="dcterms:W3CDTF">2020-02-11T08:45:53Z</dcterms:modified>
</cp:coreProperties>
</file>